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Open Sans Bold" charset="1" panose="00000000000000000000"/>
      <p:regular r:id="rId14"/>
    </p:embeddedFont>
    <p:embeddedFont>
      <p:font typeface="Open Sans" charset="1" panose="00000000000000000000"/>
      <p:regular r:id="rId15"/>
    </p:embeddedFont>
    <p:embeddedFont>
      <p:font typeface="Canva Sans Bold" charset="1" panose="020B0803030501040103"/>
      <p:regular r:id="rId16"/>
    </p:embeddedFont>
    <p:embeddedFont>
      <p:font typeface="Agrandir" charset="1" panose="000005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gif>
</file>

<file path=ppt/media/image10.gif>
</file>

<file path=ppt/media/image11.gif>
</file>

<file path=ppt/media/image12.gif>
</file>

<file path=ppt/media/image13.gif>
</file>

<file path=ppt/media/image14.gif>
</file>

<file path=ppt/media/image15.gif>
</file>

<file path=ppt/media/image16.gif>
</file>

<file path=ppt/media/image17.gif>
</file>

<file path=ppt/media/image18.gif>
</file>

<file path=ppt/media/image19.png>
</file>

<file path=ppt/media/image2.gif>
</file>

<file path=ppt/media/image20.gif>
</file>

<file path=ppt/media/image3.gif>
</file>

<file path=ppt/media/image4.gif>
</file>

<file path=ppt/media/image5.gif>
</file>

<file path=ppt/media/image6.gif>
</file>

<file path=ppt/media/image7.gif>
</file>

<file path=ppt/media/image8.png>
</file>

<file path=ppt/media/image9.gif>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gif" Type="http://schemas.openxmlformats.org/officeDocument/2006/relationships/image"/><Relationship Id="rId3" Target="../media/image2.gif" Type="http://schemas.openxmlformats.org/officeDocument/2006/relationships/image"/><Relationship Id="rId4" Target="../media/image3.gif"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gif" Type="http://schemas.openxmlformats.org/officeDocument/2006/relationships/image"/><Relationship Id="rId3" Target="../media/image4.gif"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gif" Type="http://schemas.openxmlformats.org/officeDocument/2006/relationships/image"/><Relationship Id="rId3" Target="../media/image6.gif" Type="http://schemas.openxmlformats.org/officeDocument/2006/relationships/image"/><Relationship Id="rId4" Target="../media/image7.gif"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gif" Type="http://schemas.openxmlformats.org/officeDocument/2006/relationships/image"/><Relationship Id="rId3" Target="../media/image4.gif" Type="http://schemas.openxmlformats.org/officeDocument/2006/relationships/image"/><Relationship Id="rId4"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gif" Type="http://schemas.openxmlformats.org/officeDocument/2006/relationships/image"/><Relationship Id="rId11" Target="../media/image16.gif" Type="http://schemas.openxmlformats.org/officeDocument/2006/relationships/image"/><Relationship Id="rId12" Target="../media/image17.gif" Type="http://schemas.openxmlformats.org/officeDocument/2006/relationships/image"/><Relationship Id="rId13" Target="../media/image6.gif" Type="http://schemas.openxmlformats.org/officeDocument/2006/relationships/image"/><Relationship Id="rId14" Target="../media/image18.gif" Type="http://schemas.openxmlformats.org/officeDocument/2006/relationships/image"/><Relationship Id="rId15" Target="../media/image19.png" Type="http://schemas.openxmlformats.org/officeDocument/2006/relationships/image"/><Relationship Id="rId2" Target="../media/image9.gif" Type="http://schemas.openxmlformats.org/officeDocument/2006/relationships/image"/><Relationship Id="rId3" Target="../media/image10.gif" Type="http://schemas.openxmlformats.org/officeDocument/2006/relationships/image"/><Relationship Id="rId4" Target="../media/image1.gif" Type="http://schemas.openxmlformats.org/officeDocument/2006/relationships/image"/><Relationship Id="rId5" Target="../media/image11.gif" Type="http://schemas.openxmlformats.org/officeDocument/2006/relationships/image"/><Relationship Id="rId6" Target="../media/image12.gif" Type="http://schemas.openxmlformats.org/officeDocument/2006/relationships/image"/><Relationship Id="rId7" Target="../media/image13.gif" Type="http://schemas.openxmlformats.org/officeDocument/2006/relationships/image"/><Relationship Id="rId8" Target="../media/image14.gif" Type="http://schemas.openxmlformats.org/officeDocument/2006/relationships/image"/><Relationship Id="rId9" Target="../media/image15.gif"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gif" Type="http://schemas.openxmlformats.org/officeDocument/2006/relationships/image"/><Relationship Id="rId3" Target="../media/image1.gif" Type="http://schemas.openxmlformats.org/officeDocument/2006/relationships/image"/><Relationship Id="rId4" Target="../media/image20.gif" Type="http://schemas.openxmlformats.org/officeDocument/2006/relationships/image"/><Relationship Id="rId5" Target="../media/image7.gif"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10800000">
            <a:off x="7279871" y="-1653158"/>
            <a:ext cx="15735219" cy="13881357"/>
          </a:xfrm>
          <a:prstGeom prst="rect">
            <a:avLst/>
          </a:prstGeom>
        </p:spPr>
      </p:pic>
      <p:pic>
        <p:nvPicPr>
          <p:cNvPr name="Picture 3" id="3"/>
          <p:cNvPicPr>
            <a:picLocks noChangeAspect="true"/>
          </p:cNvPicPr>
          <p:nvPr/>
        </p:nvPicPr>
        <p:blipFill>
          <a:blip r:embed="rId3">
            <a:alphaModFix amt="50000"/>
          </a:blip>
          <a:srcRect l="0" t="0" r="0" b="0"/>
          <a:stretch>
            <a:fillRect/>
          </a:stretch>
        </p:blipFill>
        <p:spPr>
          <a:xfrm flipH="false" flipV="false" rot="0">
            <a:off x="-2318726" y="-376453"/>
            <a:ext cx="9743013" cy="1709948"/>
          </a:xfrm>
          <a:prstGeom prst="rect">
            <a:avLst/>
          </a:prstGeom>
        </p:spPr>
      </p:pic>
      <p:pic>
        <p:nvPicPr>
          <p:cNvPr name="Picture 4" id="4"/>
          <p:cNvPicPr>
            <a:picLocks noChangeAspect="true"/>
          </p:cNvPicPr>
          <p:nvPr/>
        </p:nvPicPr>
        <p:blipFill>
          <a:blip r:embed="rId4">
            <a:alphaModFix amt="25000"/>
          </a:blip>
          <a:srcRect l="0" t="0" r="0" b="0"/>
          <a:stretch>
            <a:fillRect/>
          </a:stretch>
        </p:blipFill>
        <p:spPr>
          <a:xfrm flipH="false" flipV="false" rot="-7199120">
            <a:off x="-2896988" y="-1002021"/>
            <a:ext cx="5793977" cy="5895448"/>
          </a:xfrm>
          <a:prstGeom prst="rect">
            <a:avLst/>
          </a:prstGeom>
        </p:spPr>
      </p:pic>
      <p:grpSp>
        <p:nvGrpSpPr>
          <p:cNvPr name="Group 5" id="5"/>
          <p:cNvGrpSpPr/>
          <p:nvPr/>
        </p:nvGrpSpPr>
        <p:grpSpPr>
          <a:xfrm rot="0">
            <a:off x="1997307" y="3127403"/>
            <a:ext cx="14293386" cy="3600699"/>
            <a:chOff x="0" y="0"/>
            <a:chExt cx="19057848" cy="4800932"/>
          </a:xfrm>
        </p:grpSpPr>
        <p:sp>
          <p:nvSpPr>
            <p:cNvPr name="TextBox 6" id="6"/>
            <p:cNvSpPr txBox="true"/>
            <p:nvPr/>
          </p:nvSpPr>
          <p:spPr>
            <a:xfrm rot="0">
              <a:off x="0" y="111439"/>
              <a:ext cx="19057848" cy="2301195"/>
            </a:xfrm>
            <a:prstGeom prst="rect">
              <a:avLst/>
            </a:prstGeom>
          </p:spPr>
          <p:txBody>
            <a:bodyPr anchor="t" rtlCol="false" tIns="0" lIns="0" bIns="0" rIns="0">
              <a:spAutoFit/>
            </a:bodyPr>
            <a:lstStyle/>
            <a:p>
              <a:pPr algn="ctr">
                <a:lnSpc>
                  <a:spcPts val="13039"/>
                </a:lnSpc>
              </a:pPr>
              <a:r>
                <a:rPr lang="en-US" sz="11854" b="true">
                  <a:solidFill>
                    <a:srgbClr val="2B2B2B"/>
                  </a:solidFill>
                  <a:latin typeface="Open Sans Bold"/>
                  <a:ea typeface="Open Sans Bold"/>
                  <a:cs typeface="Open Sans Bold"/>
                  <a:sym typeface="Open Sans Bold"/>
                </a:rPr>
                <a:t>MakeMyStudyPlan</a:t>
              </a:r>
            </a:p>
          </p:txBody>
        </p:sp>
        <p:sp>
          <p:nvSpPr>
            <p:cNvPr name="TextBox 7" id="7"/>
            <p:cNvSpPr txBox="true"/>
            <p:nvPr/>
          </p:nvSpPr>
          <p:spPr>
            <a:xfrm rot="0">
              <a:off x="0" y="2821567"/>
              <a:ext cx="19057848" cy="1979365"/>
            </a:xfrm>
            <a:prstGeom prst="rect">
              <a:avLst/>
            </a:prstGeom>
          </p:spPr>
          <p:txBody>
            <a:bodyPr anchor="t" rtlCol="false" tIns="0" lIns="0" bIns="0" rIns="0">
              <a:spAutoFit/>
            </a:bodyPr>
            <a:lstStyle/>
            <a:p>
              <a:pPr algn="ctr">
                <a:lnSpc>
                  <a:spcPts val="4013"/>
                </a:lnSpc>
              </a:pPr>
              <a:r>
                <a:rPr lang="en-US" sz="2866" b="true">
                  <a:solidFill>
                    <a:srgbClr val="2B2B2B"/>
                  </a:solidFill>
                  <a:latin typeface="Open Sans Bold"/>
                  <a:ea typeface="Open Sans Bold"/>
                  <a:cs typeface="Open Sans Bold"/>
                  <a:sym typeface="Open Sans Bold"/>
                </a:rPr>
                <a:t>EduTech AI Study Planner Platform</a:t>
              </a:r>
            </a:p>
            <a:p>
              <a:pPr algn="ctr">
                <a:lnSpc>
                  <a:spcPts val="4013"/>
                </a:lnSpc>
              </a:pPr>
              <a:r>
                <a:rPr lang="en-US" sz="2866">
                  <a:solidFill>
                    <a:srgbClr val="2B2B2B"/>
                  </a:solidFill>
                  <a:latin typeface="Open Sans"/>
                  <a:ea typeface="Open Sans"/>
                  <a:cs typeface="Open Sans"/>
                  <a:sym typeface="Open Sans"/>
                </a:rPr>
                <a:t>Revolutionizing Personalized Learning with AI</a:t>
              </a:r>
            </a:p>
            <a:p>
              <a:pPr algn="ctr">
                <a:lnSpc>
                  <a:spcPts val="4013"/>
                </a:lnSpc>
                <a:spcBef>
                  <a:spcPct val="0"/>
                </a:spcBef>
              </a:pPr>
            </a:p>
          </p:txBody>
        </p:sp>
      </p:grpSp>
      <p:sp>
        <p:nvSpPr>
          <p:cNvPr name="TextBox 8" id="8"/>
          <p:cNvSpPr txBox="true"/>
          <p:nvPr/>
        </p:nvSpPr>
        <p:spPr>
          <a:xfrm rot="0">
            <a:off x="1028700" y="8077836"/>
            <a:ext cx="4322118" cy="1180464"/>
          </a:xfrm>
          <a:prstGeom prst="rect">
            <a:avLst/>
          </a:prstGeom>
        </p:spPr>
        <p:txBody>
          <a:bodyPr anchor="t" rtlCol="false" tIns="0" lIns="0" bIns="0" rIns="0">
            <a:spAutoFit/>
          </a:bodyPr>
          <a:lstStyle/>
          <a:p>
            <a:pPr algn="l">
              <a:lnSpc>
                <a:spcPts val="4760"/>
              </a:lnSpc>
            </a:pPr>
            <a:r>
              <a:rPr lang="en-US" sz="3400" b="true">
                <a:solidFill>
                  <a:srgbClr val="2B2B2B"/>
                </a:solidFill>
                <a:latin typeface="Canva Sans Bold"/>
                <a:ea typeface="Canva Sans Bold"/>
                <a:cs typeface="Canva Sans Bold"/>
                <a:sym typeface="Canva Sans Bold"/>
              </a:rPr>
              <a:t>Name : Prem Jadhav</a:t>
            </a:r>
          </a:p>
          <a:p>
            <a:pPr algn="l">
              <a:lnSpc>
                <a:spcPts val="4760"/>
              </a:lnSpc>
            </a:pPr>
            <a:r>
              <a:rPr lang="en-US" sz="3400" b="true">
                <a:solidFill>
                  <a:srgbClr val="2B2B2B"/>
                </a:solidFill>
                <a:latin typeface="Canva Sans Bold"/>
                <a:ea typeface="Canva Sans Bold"/>
                <a:cs typeface="Canva Sans Bold"/>
                <a:sym typeface="Canva Sans Bold"/>
              </a:rPr>
              <a:t>Guide :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sp>
        <p:nvSpPr>
          <p:cNvPr name="TextBox 2" id="2"/>
          <p:cNvSpPr txBox="true"/>
          <p:nvPr/>
        </p:nvSpPr>
        <p:spPr>
          <a:xfrm rot="0">
            <a:off x="1028700" y="2200291"/>
            <a:ext cx="15420435" cy="2228850"/>
          </a:xfrm>
          <a:prstGeom prst="rect">
            <a:avLst/>
          </a:prstGeom>
        </p:spPr>
        <p:txBody>
          <a:bodyPr anchor="t" rtlCol="false" tIns="0" lIns="0" bIns="0" rIns="0">
            <a:spAutoFit/>
          </a:bodyPr>
          <a:lstStyle/>
          <a:p>
            <a:pPr algn="l">
              <a:lnSpc>
                <a:spcPts val="4030"/>
              </a:lnSpc>
            </a:pPr>
            <a:r>
              <a:rPr lang="en-US" sz="3359" b="true">
                <a:solidFill>
                  <a:srgbClr val="2B2B2B"/>
                </a:solidFill>
                <a:latin typeface="Open Sans Bold"/>
                <a:ea typeface="Open Sans Bold"/>
                <a:cs typeface="Open Sans Bold"/>
                <a:sym typeface="Open Sans Bold"/>
              </a:rPr>
              <a:t>Transforming Personalized Learning through AI</a:t>
            </a:r>
          </a:p>
          <a:p>
            <a:pPr algn="l">
              <a:lnSpc>
                <a:spcPts val="3444"/>
              </a:lnSpc>
            </a:pPr>
            <a:r>
              <a:rPr lang="en-US" sz="2870">
                <a:solidFill>
                  <a:srgbClr val="2B2B2B"/>
                </a:solidFill>
                <a:latin typeface="Open Sans"/>
                <a:ea typeface="Open Sans"/>
                <a:cs typeface="Open Sans"/>
                <a:sym typeface="Open Sans"/>
              </a:rPr>
              <a:t>Our EduTech AI Study Planner is a state-of-the-art platform that develops personalized learning pathways for students   in technical and non-technical courses. Through the use of AI capabilities, we provide:</a:t>
            </a:r>
          </a:p>
          <a:p>
            <a:pPr algn="ctr" marL="0" indent="0" lvl="0">
              <a:lnSpc>
                <a:spcPts val="3444"/>
              </a:lnSpc>
              <a:spcBef>
                <a:spcPct val="0"/>
              </a:spcBef>
            </a:pPr>
          </a:p>
        </p:txBody>
      </p:sp>
      <p:pic>
        <p:nvPicPr>
          <p:cNvPr name="Picture 3" id="3"/>
          <p:cNvPicPr>
            <a:picLocks noChangeAspect="true"/>
          </p:cNvPicPr>
          <p:nvPr/>
        </p:nvPicPr>
        <p:blipFill>
          <a:blip r:embed="rId2">
            <a:alphaModFix amt="50000"/>
          </a:blip>
          <a:srcRect l="0" t="0" r="0" b="0"/>
          <a:stretch>
            <a:fillRect/>
          </a:stretch>
        </p:blipFill>
        <p:spPr>
          <a:xfrm flipH="false" flipV="false" rot="0">
            <a:off x="7889712" y="-423652"/>
            <a:ext cx="11467938" cy="2012681"/>
          </a:xfrm>
          <a:prstGeom prst="rect">
            <a:avLst/>
          </a:prstGeom>
        </p:spPr>
      </p:pic>
      <p:pic>
        <p:nvPicPr>
          <p:cNvPr name="Picture 4" id="4"/>
          <p:cNvPicPr>
            <a:picLocks noChangeAspect="true"/>
          </p:cNvPicPr>
          <p:nvPr/>
        </p:nvPicPr>
        <p:blipFill>
          <a:blip r:embed="rId3">
            <a:alphaModFix amt="25000"/>
          </a:blip>
          <a:srcRect l="0" t="0" r="0" b="0"/>
          <a:stretch>
            <a:fillRect/>
          </a:stretch>
        </p:blipFill>
        <p:spPr>
          <a:xfrm flipH="true" flipV="false" rot="0">
            <a:off x="-1378933" y="8342980"/>
            <a:ext cx="10522933" cy="2420275"/>
          </a:xfrm>
          <a:prstGeom prst="rect">
            <a:avLst/>
          </a:prstGeom>
        </p:spPr>
      </p:pic>
      <p:sp>
        <p:nvSpPr>
          <p:cNvPr name="TextBox 5" id="5"/>
          <p:cNvSpPr txBox="true"/>
          <p:nvPr/>
        </p:nvSpPr>
        <p:spPr>
          <a:xfrm rot="0">
            <a:off x="1030740" y="4506172"/>
            <a:ext cx="13277106" cy="2508461"/>
          </a:xfrm>
          <a:prstGeom prst="rect">
            <a:avLst/>
          </a:prstGeom>
        </p:spPr>
        <p:txBody>
          <a:bodyPr anchor="t" rtlCol="false" tIns="0" lIns="0" bIns="0" rIns="0">
            <a:spAutoFit/>
          </a:bodyPr>
          <a:lstStyle/>
          <a:p>
            <a:pPr algn="l">
              <a:lnSpc>
                <a:spcPts val="4013"/>
              </a:lnSpc>
            </a:pPr>
            <a:r>
              <a:rPr lang="en-US" sz="2866">
                <a:solidFill>
                  <a:srgbClr val="2B2B2B"/>
                </a:solidFill>
                <a:latin typeface="Open Sans"/>
                <a:ea typeface="Open Sans"/>
                <a:cs typeface="Open Sans"/>
                <a:sym typeface="Open Sans"/>
              </a:rPr>
              <a:t>•Individualized study plans from personal assessments</a:t>
            </a:r>
          </a:p>
          <a:p>
            <a:pPr algn="l">
              <a:lnSpc>
                <a:spcPts val="4013"/>
              </a:lnSpc>
            </a:pPr>
            <a:r>
              <a:rPr lang="en-US" sz="2866">
                <a:solidFill>
                  <a:srgbClr val="2B2B2B"/>
                </a:solidFill>
                <a:latin typeface="Open Sans"/>
                <a:ea typeface="Open Sans"/>
                <a:cs typeface="Open Sans"/>
                <a:sym typeface="Open Sans"/>
              </a:rPr>
              <a:t>• Dynamic learning pathways that change with student advancement</a:t>
            </a:r>
          </a:p>
          <a:p>
            <a:pPr algn="l">
              <a:lnSpc>
                <a:spcPts val="4013"/>
              </a:lnSpc>
            </a:pPr>
            <a:r>
              <a:rPr lang="en-US" sz="2866">
                <a:solidFill>
                  <a:srgbClr val="2B2B2B"/>
                </a:solidFill>
                <a:latin typeface="Open Sans"/>
                <a:ea typeface="Open Sans"/>
                <a:cs typeface="Open Sans"/>
                <a:sym typeface="Open Sans"/>
              </a:rPr>
              <a:t>•Specially designed timelines based on learning objectives and time limitations</a:t>
            </a:r>
          </a:p>
          <a:p>
            <a:pPr algn="l">
              <a:lnSpc>
                <a:spcPts val="4013"/>
              </a:lnSpc>
            </a:pPr>
            <a:r>
              <a:rPr lang="en-US" sz="2866">
                <a:solidFill>
                  <a:srgbClr val="2B2B2B"/>
                </a:solidFill>
                <a:latin typeface="Open Sans"/>
                <a:ea typeface="Open Sans"/>
                <a:cs typeface="Open Sans"/>
                <a:sym typeface="Open Sans"/>
              </a:rPr>
              <a:t>•Detailed progress monitoring and skill verification</a:t>
            </a:r>
          </a:p>
          <a:p>
            <a:pPr algn="l">
              <a:lnSpc>
                <a:spcPts val="4013"/>
              </a:lnSpc>
              <a:spcBef>
                <a:spcPct val="0"/>
              </a:spcBef>
            </a:pPr>
            <a:r>
              <a:rPr lang="en-US" sz="2866">
                <a:solidFill>
                  <a:srgbClr val="2B2B2B"/>
                </a:solidFill>
                <a:latin typeface="Open Sans"/>
                <a:ea typeface="Open Sans"/>
                <a:cs typeface="Open Sans"/>
                <a:sym typeface="Open Sans"/>
              </a:rPr>
              <a:t>•Community-spurred motivation with focused leader boards</a:t>
            </a:r>
          </a:p>
        </p:txBody>
      </p:sp>
      <p:sp>
        <p:nvSpPr>
          <p:cNvPr name="TextBox 6" id="6"/>
          <p:cNvSpPr txBox="true"/>
          <p:nvPr/>
        </p:nvSpPr>
        <p:spPr>
          <a:xfrm rot="0">
            <a:off x="1030740" y="7544151"/>
            <a:ext cx="15531041" cy="993986"/>
          </a:xfrm>
          <a:prstGeom prst="rect">
            <a:avLst/>
          </a:prstGeom>
        </p:spPr>
        <p:txBody>
          <a:bodyPr anchor="t" rtlCol="false" tIns="0" lIns="0" bIns="0" rIns="0">
            <a:spAutoFit/>
          </a:bodyPr>
          <a:lstStyle/>
          <a:p>
            <a:pPr algn="l">
              <a:lnSpc>
                <a:spcPts val="4013"/>
              </a:lnSpc>
              <a:spcBef>
                <a:spcPct val="0"/>
              </a:spcBef>
            </a:pPr>
            <a:r>
              <a:rPr lang="en-US" sz="2866">
                <a:solidFill>
                  <a:srgbClr val="2B2B2B"/>
                </a:solidFill>
                <a:latin typeface="Open Sans"/>
                <a:ea typeface="Open Sans"/>
                <a:cs typeface="Open Sans"/>
                <a:sym typeface="Open Sans"/>
              </a:rPr>
              <a:t>This platform addresses the critical gap between generic learning resources and the need for personalized education journeys that adapt to each learner's unique circumstances.</a:t>
            </a:r>
          </a:p>
        </p:txBody>
      </p:sp>
      <p:sp>
        <p:nvSpPr>
          <p:cNvPr name="TextBox 7" id="7"/>
          <p:cNvSpPr txBox="true"/>
          <p:nvPr/>
        </p:nvSpPr>
        <p:spPr>
          <a:xfrm rot="0">
            <a:off x="1028700" y="952500"/>
            <a:ext cx="6059326" cy="679450"/>
          </a:xfrm>
          <a:prstGeom prst="rect">
            <a:avLst/>
          </a:prstGeom>
        </p:spPr>
        <p:txBody>
          <a:bodyPr anchor="t" rtlCol="false" tIns="0" lIns="0" bIns="0" rIns="0">
            <a:spAutoFit/>
          </a:bodyPr>
          <a:lstStyle/>
          <a:p>
            <a:pPr algn="l">
              <a:lnSpc>
                <a:spcPts val="5599"/>
              </a:lnSpc>
            </a:pPr>
            <a:r>
              <a:rPr lang="en-US" sz="3999" b="true">
                <a:solidFill>
                  <a:srgbClr val="2B2B2B"/>
                </a:solidFill>
                <a:latin typeface="Canva Sans Bold"/>
                <a:ea typeface="Canva Sans Bold"/>
                <a:cs typeface="Canva Sans Bold"/>
                <a:sym typeface="Canva Sans Bold"/>
              </a:rPr>
              <a:t>Introduction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2511451" y="1028700"/>
            <a:ext cx="19770751" cy="18262535"/>
          </a:xfrm>
          <a:prstGeom prst="rect">
            <a:avLst/>
          </a:prstGeom>
        </p:spPr>
      </p:pic>
      <p:grpSp>
        <p:nvGrpSpPr>
          <p:cNvPr name="Group 3" id="3"/>
          <p:cNvGrpSpPr/>
          <p:nvPr/>
        </p:nvGrpSpPr>
        <p:grpSpPr>
          <a:xfrm rot="0">
            <a:off x="1748809" y="250668"/>
            <a:ext cx="12435048" cy="1556065"/>
            <a:chOff x="0" y="0"/>
            <a:chExt cx="16580064" cy="2074753"/>
          </a:xfrm>
        </p:grpSpPr>
        <p:sp>
          <p:nvSpPr>
            <p:cNvPr name="TextBox 4" id="4"/>
            <p:cNvSpPr txBox="true"/>
            <p:nvPr/>
          </p:nvSpPr>
          <p:spPr>
            <a:xfrm rot="0">
              <a:off x="0" y="1194220"/>
              <a:ext cx="16580064" cy="880533"/>
            </a:xfrm>
            <a:prstGeom prst="rect">
              <a:avLst/>
            </a:prstGeom>
          </p:spPr>
          <p:txBody>
            <a:bodyPr anchor="t" rtlCol="false" tIns="0" lIns="0" bIns="0" rIns="0">
              <a:spAutoFit/>
            </a:bodyPr>
            <a:lstStyle/>
            <a:p>
              <a:pPr algn="l" marL="0" indent="0" lvl="0">
                <a:lnSpc>
                  <a:spcPts val="5599"/>
                </a:lnSpc>
                <a:spcBef>
                  <a:spcPct val="0"/>
                </a:spcBef>
              </a:pPr>
              <a:r>
                <a:rPr lang="en-US" b="true" sz="3999">
                  <a:solidFill>
                    <a:srgbClr val="2B2B2B"/>
                  </a:solidFill>
                  <a:latin typeface="Open Sans Bold"/>
                  <a:ea typeface="Open Sans Bold"/>
                  <a:cs typeface="Open Sans Bold"/>
                  <a:sym typeface="Open Sans Bold"/>
                </a:rPr>
                <a:t>Abstract</a:t>
              </a:r>
            </a:p>
          </p:txBody>
        </p:sp>
        <p:sp>
          <p:nvSpPr>
            <p:cNvPr name="TextBox 5" id="5"/>
            <p:cNvSpPr txBox="true"/>
            <p:nvPr/>
          </p:nvSpPr>
          <p:spPr>
            <a:xfrm rot="0">
              <a:off x="0" y="0"/>
              <a:ext cx="16580064" cy="622132"/>
            </a:xfrm>
            <a:prstGeom prst="rect">
              <a:avLst/>
            </a:prstGeom>
          </p:spPr>
          <p:txBody>
            <a:bodyPr anchor="t" rtlCol="false" tIns="0" lIns="0" bIns="0" rIns="0">
              <a:spAutoFit/>
            </a:bodyPr>
            <a:lstStyle/>
            <a:p>
              <a:pPr algn="l" marL="0" indent="0" lvl="0">
                <a:lnSpc>
                  <a:spcPts val="3674"/>
                </a:lnSpc>
                <a:spcBef>
                  <a:spcPct val="0"/>
                </a:spcBef>
              </a:pPr>
            </a:p>
          </p:txBody>
        </p:sp>
      </p:grpSp>
      <p:pic>
        <p:nvPicPr>
          <p:cNvPr name="Picture 6" id="6"/>
          <p:cNvPicPr>
            <a:picLocks noChangeAspect="true"/>
          </p:cNvPicPr>
          <p:nvPr/>
        </p:nvPicPr>
        <p:blipFill>
          <a:blip r:embed="rId3">
            <a:alphaModFix amt="25000"/>
          </a:blip>
          <a:srcRect l="0" t="0" r="0" b="0"/>
          <a:stretch>
            <a:fillRect/>
          </a:stretch>
        </p:blipFill>
        <p:spPr>
          <a:xfrm flipH="false" flipV="false" rot="-3982960">
            <a:off x="13745551" y="-3705176"/>
            <a:ext cx="5352514" cy="7410352"/>
          </a:xfrm>
          <a:prstGeom prst="rect">
            <a:avLst/>
          </a:prstGeom>
        </p:spPr>
      </p:pic>
      <p:pic>
        <p:nvPicPr>
          <p:cNvPr name="Picture 7" id="7"/>
          <p:cNvPicPr>
            <a:picLocks noChangeAspect="true"/>
          </p:cNvPicPr>
          <p:nvPr/>
        </p:nvPicPr>
        <p:blipFill>
          <a:blip r:embed="rId4">
            <a:alphaModFix amt="25000"/>
          </a:blip>
          <a:srcRect l="0" t="0" r="0" b="0"/>
          <a:stretch>
            <a:fillRect/>
          </a:stretch>
        </p:blipFill>
        <p:spPr>
          <a:xfrm flipH="false" flipV="false" rot="-1644077">
            <a:off x="16162301" y="-1063836"/>
            <a:ext cx="5468057" cy="6108036"/>
          </a:xfrm>
          <a:prstGeom prst="rect">
            <a:avLst/>
          </a:prstGeom>
        </p:spPr>
      </p:pic>
      <p:sp>
        <p:nvSpPr>
          <p:cNvPr name="TextBox 8" id="8"/>
          <p:cNvSpPr txBox="true"/>
          <p:nvPr/>
        </p:nvSpPr>
        <p:spPr>
          <a:xfrm rot="0">
            <a:off x="1748809" y="1336570"/>
            <a:ext cx="14790381" cy="7556711"/>
          </a:xfrm>
          <a:prstGeom prst="rect">
            <a:avLst/>
          </a:prstGeom>
        </p:spPr>
        <p:txBody>
          <a:bodyPr anchor="t" rtlCol="false" tIns="0" lIns="0" bIns="0" rIns="0">
            <a:spAutoFit/>
          </a:bodyPr>
          <a:lstStyle/>
          <a:p>
            <a:pPr algn="l">
              <a:lnSpc>
                <a:spcPts val="4013"/>
              </a:lnSpc>
              <a:spcBef>
                <a:spcPct val="0"/>
              </a:spcBef>
            </a:pPr>
          </a:p>
          <a:p>
            <a:pPr algn="just">
              <a:lnSpc>
                <a:spcPts val="4013"/>
              </a:lnSpc>
              <a:spcBef>
                <a:spcPct val="0"/>
              </a:spcBef>
            </a:pPr>
          </a:p>
          <a:p>
            <a:pPr algn="just">
              <a:lnSpc>
                <a:spcPts val="4013"/>
              </a:lnSpc>
              <a:spcBef>
                <a:spcPct val="0"/>
              </a:spcBef>
            </a:pPr>
            <a:r>
              <a:rPr lang="en-US" sz="2866">
                <a:solidFill>
                  <a:srgbClr val="2B2B2B"/>
                </a:solidFill>
                <a:latin typeface="Open Sans"/>
                <a:ea typeface="Open Sans"/>
                <a:cs typeface="Open Sans"/>
                <a:sym typeface="Open Sans"/>
              </a:rPr>
              <a:t>"MakeMyPlan" is a platform that has integrated AI, which aims at simplifying the process of studying and monitoring personal study plans in a specific emphasis on Artificial Intelligence (AI) learning. Relying on advanced open-source Natural Language Processing (NLP) engines or Google Gemini API, the platform allows users to create customized study timetables based on the learning preferences and objectives of individual users. With the use of smart data analysis and learning algorithms that adapt to users' needs, MakeMyPlan is able to track user progress, offer instant feedback, and recommend changes to maximize learning. Built on the MERN (MongoDB, Express, React, Node.js) stack, the platform provides a smooth and scalable user experience and is well-suited for AI learners who want an organized and efficient way to learn AI principles.</a:t>
            </a:r>
          </a:p>
          <a:p>
            <a:pPr algn="l">
              <a:lnSpc>
                <a:spcPts val="4013"/>
              </a:lnSpc>
              <a:spcBef>
                <a:spcPct val="0"/>
              </a:spcBef>
            </a:pPr>
          </a:p>
          <a:p>
            <a:pPr algn="l">
              <a:lnSpc>
                <a:spcPts val="4013"/>
              </a:lnSpc>
              <a:spcBef>
                <a:spcPct val="0"/>
              </a:spcBef>
            </a:pPr>
            <a:r>
              <a:rPr lang="en-US" sz="2866">
                <a:solidFill>
                  <a:srgbClr val="2B2B2B"/>
                </a:solidFill>
                <a:latin typeface="Open Sans"/>
                <a:ea typeface="Open Sans"/>
                <a:cs typeface="Open Sans"/>
                <a:sym typeface="Open Sans"/>
              </a:rPr>
              <a:t>Keywords : MakeMyPlan , AI integration , MERN stack , Custom Study plans</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BEFE5"/>
        </a:solidFill>
      </p:bgPr>
    </p:bg>
    <p:spTree>
      <p:nvGrpSpPr>
        <p:cNvPr id="1" name=""/>
        <p:cNvGrpSpPr/>
        <p:nvPr/>
      </p:nvGrpSpPr>
      <p:grpSpPr>
        <a:xfrm>
          <a:off x="0" y="0"/>
          <a:ext cx="0" cy="0"/>
          <a:chOff x="0" y="0"/>
          <a:chExt cx="0" cy="0"/>
        </a:xfrm>
      </p:grpSpPr>
      <p:grpSp>
        <p:nvGrpSpPr>
          <p:cNvPr name="Group 2" id="2"/>
          <p:cNvGrpSpPr/>
          <p:nvPr/>
        </p:nvGrpSpPr>
        <p:grpSpPr>
          <a:xfrm rot="0">
            <a:off x="1176940" y="1745164"/>
            <a:ext cx="7617296" cy="7714765"/>
            <a:chOff x="0" y="0"/>
            <a:chExt cx="10156395" cy="10286354"/>
          </a:xfrm>
        </p:grpSpPr>
        <p:sp>
          <p:nvSpPr>
            <p:cNvPr name="TextBox 3" id="3"/>
            <p:cNvSpPr txBox="true"/>
            <p:nvPr/>
          </p:nvSpPr>
          <p:spPr>
            <a:xfrm rot="0">
              <a:off x="0" y="-57150"/>
              <a:ext cx="10156395" cy="633463"/>
            </a:xfrm>
            <a:prstGeom prst="rect">
              <a:avLst/>
            </a:prstGeom>
          </p:spPr>
          <p:txBody>
            <a:bodyPr anchor="t" rtlCol="false" tIns="0" lIns="0" bIns="0" rIns="0">
              <a:spAutoFit/>
            </a:bodyPr>
            <a:lstStyle/>
            <a:p>
              <a:pPr algn="l" marL="0" indent="0" lvl="0">
                <a:lnSpc>
                  <a:spcPts val="4001"/>
                </a:lnSpc>
                <a:spcBef>
                  <a:spcPct val="0"/>
                </a:spcBef>
              </a:pPr>
              <a:r>
                <a:rPr lang="en-US" sz="2857">
                  <a:solidFill>
                    <a:srgbClr val="2B2B2B"/>
                  </a:solidFill>
                  <a:latin typeface="Open Sans"/>
                  <a:ea typeface="Open Sans"/>
                  <a:cs typeface="Open Sans"/>
                  <a:sym typeface="Open Sans"/>
                </a:rPr>
                <a:t>Step 1</a:t>
              </a:r>
            </a:p>
          </p:txBody>
        </p:sp>
        <p:sp>
          <p:nvSpPr>
            <p:cNvPr name="TextBox 4" id="4"/>
            <p:cNvSpPr txBox="true"/>
            <p:nvPr/>
          </p:nvSpPr>
          <p:spPr>
            <a:xfrm rot="0">
              <a:off x="0" y="976195"/>
              <a:ext cx="10156395" cy="9310158"/>
            </a:xfrm>
            <a:prstGeom prst="rect">
              <a:avLst/>
            </a:prstGeom>
          </p:spPr>
          <p:txBody>
            <a:bodyPr anchor="t" rtlCol="false" tIns="0" lIns="0" bIns="0" rIns="0">
              <a:spAutoFit/>
            </a:bodyPr>
            <a:lstStyle/>
            <a:p>
              <a:pPr algn="just">
                <a:lnSpc>
                  <a:spcPts val="3499"/>
                </a:lnSpc>
              </a:pPr>
              <a:r>
                <a:rPr lang="en-US" sz="2499" b="true">
                  <a:solidFill>
                    <a:srgbClr val="2B2B2B"/>
                  </a:solidFill>
                  <a:latin typeface="Open Sans Bold"/>
                  <a:ea typeface="Open Sans Bold"/>
                  <a:cs typeface="Open Sans Bold"/>
                  <a:sym typeface="Open Sans Bold"/>
                </a:rPr>
                <a:t>Initial Assessment</a:t>
              </a:r>
              <a:r>
                <a:rPr lang="en-US" sz="2499">
                  <a:solidFill>
                    <a:srgbClr val="2B2B2B"/>
                  </a:solidFill>
                  <a:latin typeface="Open Sans"/>
                  <a:ea typeface="Open Sans"/>
                  <a:cs typeface="Open Sans"/>
                  <a:sym typeface="Open Sans"/>
                </a:rPr>
                <a:t> –</a:t>
              </a:r>
            </a:p>
            <a:p>
              <a:pPr algn="just">
                <a:lnSpc>
                  <a:spcPts val="3499"/>
                </a:lnSpc>
              </a:pPr>
              <a:r>
                <a:rPr lang="en-US" sz="2499">
                  <a:solidFill>
                    <a:srgbClr val="2B2B2B"/>
                  </a:solidFill>
                  <a:latin typeface="Open Sans"/>
                  <a:ea typeface="Open Sans"/>
                  <a:cs typeface="Open Sans"/>
                  <a:sym typeface="Open Sans"/>
                </a:rPr>
                <a:t>Know Your Starting Point</a:t>
              </a:r>
            </a:p>
            <a:p>
              <a:pPr algn="just">
                <a:lnSpc>
                  <a:spcPts val="3499"/>
                </a:lnSpc>
              </a:pPr>
              <a:r>
                <a:rPr lang="en-US" sz="2499">
                  <a:solidFill>
                    <a:srgbClr val="2B2B2B"/>
                  </a:solidFill>
                  <a:latin typeface="Open Sans"/>
                  <a:ea typeface="Open Sans"/>
                  <a:cs typeface="Open Sans"/>
                  <a:sym typeface="Open Sans"/>
                </a:rPr>
                <a:t>We start by getting to know you as a student through a smart onboarding process:</a:t>
              </a:r>
            </a:p>
            <a:p>
              <a:pPr algn="just">
                <a:lnSpc>
                  <a:spcPts val="3499"/>
                </a:lnSpc>
              </a:pPr>
            </a:p>
            <a:p>
              <a:pPr algn="just">
                <a:lnSpc>
                  <a:spcPts val="3499"/>
                </a:lnSpc>
              </a:pPr>
              <a:r>
                <a:rPr lang="en-US" sz="2499">
                  <a:solidFill>
                    <a:srgbClr val="2B2B2B"/>
                  </a:solidFill>
                  <a:latin typeface="Open Sans"/>
                  <a:ea typeface="Open Sans"/>
                  <a:cs typeface="Open Sans"/>
                  <a:sym typeface="Open Sans"/>
                </a:rPr>
                <a:t>1.</a:t>
              </a:r>
              <a:r>
                <a:rPr lang="en-US" sz="2499" b="true">
                  <a:solidFill>
                    <a:srgbClr val="2B2B2B"/>
                  </a:solidFill>
                  <a:latin typeface="Open Sans Bold"/>
                  <a:ea typeface="Open Sans Bold"/>
                  <a:cs typeface="Open Sans Bold"/>
                  <a:sym typeface="Open Sans Bold"/>
                </a:rPr>
                <a:t>Subject &amp; Goal Selection</a:t>
              </a:r>
              <a:r>
                <a:rPr lang="en-US" sz="2499">
                  <a:solidFill>
                    <a:srgbClr val="2B2B2B"/>
                  </a:solidFill>
                  <a:latin typeface="Open Sans"/>
                  <a:ea typeface="Open Sans"/>
                  <a:cs typeface="Open Sans"/>
                  <a:sym typeface="Open Sans"/>
                </a:rPr>
                <a:t>: Select your subjects and define learning goals.</a:t>
              </a:r>
            </a:p>
            <a:p>
              <a:pPr algn="just">
                <a:lnSpc>
                  <a:spcPts val="3499"/>
                </a:lnSpc>
              </a:pPr>
            </a:p>
            <a:p>
              <a:pPr algn="just">
                <a:lnSpc>
                  <a:spcPts val="3499"/>
                </a:lnSpc>
              </a:pPr>
              <a:r>
                <a:rPr lang="en-US" sz="2499">
                  <a:solidFill>
                    <a:srgbClr val="2B2B2B"/>
                  </a:solidFill>
                  <a:latin typeface="Open Sans"/>
                  <a:ea typeface="Open Sans"/>
                  <a:cs typeface="Open Sans"/>
                  <a:sym typeface="Open Sans"/>
                </a:rPr>
                <a:t>2.</a:t>
              </a:r>
              <a:r>
                <a:rPr lang="en-US" sz="2499" b="true">
                  <a:solidFill>
                    <a:srgbClr val="2B2B2B"/>
                  </a:solidFill>
                  <a:latin typeface="Open Sans Bold"/>
                  <a:ea typeface="Open Sans Bold"/>
                  <a:cs typeface="Open Sans Bold"/>
                  <a:sym typeface="Open Sans Bold"/>
                </a:rPr>
                <a:t>AI Knowledge Assessment</a:t>
              </a:r>
              <a:r>
                <a:rPr lang="en-US" sz="2499">
                  <a:solidFill>
                    <a:srgbClr val="2B2B2B"/>
                  </a:solidFill>
                  <a:latin typeface="Open Sans"/>
                  <a:ea typeface="Open Sans"/>
                  <a:cs typeface="Open Sans"/>
                  <a:sym typeface="Open Sans"/>
                </a:rPr>
                <a:t>: Intelligent strategies test your existing skill level.</a:t>
              </a:r>
            </a:p>
            <a:p>
              <a:pPr algn="just">
                <a:lnSpc>
                  <a:spcPts val="3499"/>
                </a:lnSpc>
              </a:pPr>
            </a:p>
            <a:p>
              <a:pPr algn="just">
                <a:lnSpc>
                  <a:spcPts val="3499"/>
                </a:lnSpc>
              </a:pPr>
              <a:r>
                <a:rPr lang="en-US" sz="2499">
                  <a:solidFill>
                    <a:srgbClr val="2B2B2B"/>
                  </a:solidFill>
                  <a:latin typeface="Open Sans"/>
                  <a:ea typeface="Open Sans"/>
                  <a:cs typeface="Open Sans"/>
                  <a:sym typeface="Open Sans"/>
                </a:rPr>
                <a:t>3.</a:t>
              </a:r>
              <a:r>
                <a:rPr lang="en-US" sz="2499" b="true">
                  <a:solidFill>
                    <a:srgbClr val="2B2B2B"/>
                  </a:solidFill>
                  <a:latin typeface="Open Sans Bold"/>
                  <a:ea typeface="Open Sans Bold"/>
                  <a:cs typeface="Open Sans Bold"/>
                  <a:sym typeface="Open Sans Bold"/>
                </a:rPr>
                <a:t>Learning Style Analysis</a:t>
              </a:r>
              <a:r>
                <a:rPr lang="en-US" sz="2499">
                  <a:solidFill>
                    <a:srgbClr val="2B2B2B"/>
                  </a:solidFill>
                  <a:latin typeface="Open Sans"/>
                  <a:ea typeface="Open Sans"/>
                  <a:cs typeface="Open Sans"/>
                  <a:sym typeface="Open Sans"/>
                </a:rPr>
                <a:t>: Are you a practical learner or a theory-based learner?</a:t>
              </a:r>
            </a:p>
            <a:p>
              <a:pPr algn="just">
                <a:lnSpc>
                  <a:spcPts val="3499"/>
                </a:lnSpc>
              </a:pPr>
            </a:p>
            <a:p>
              <a:pPr algn="just" marL="0" indent="0" lvl="0">
                <a:lnSpc>
                  <a:spcPts val="3499"/>
                </a:lnSpc>
              </a:pPr>
              <a:r>
                <a:rPr lang="en-US" sz="2499">
                  <a:solidFill>
                    <a:srgbClr val="2B2B2B"/>
                  </a:solidFill>
                  <a:latin typeface="Open Sans"/>
                  <a:ea typeface="Open Sans"/>
                  <a:cs typeface="Open Sans"/>
                  <a:sym typeface="Open Sans"/>
                </a:rPr>
                <a:t>4.</a:t>
              </a:r>
              <a:r>
                <a:rPr lang="en-US" b="true" sz="2499">
                  <a:solidFill>
                    <a:srgbClr val="2B2B2B"/>
                  </a:solidFill>
                  <a:latin typeface="Open Sans Bold"/>
                  <a:ea typeface="Open Sans Bold"/>
                  <a:cs typeface="Open Sans Bold"/>
                  <a:sym typeface="Open Sans Bold"/>
                </a:rPr>
                <a:t>Time Availability Check</a:t>
              </a:r>
              <a:r>
                <a:rPr lang="en-US" sz="2499">
                  <a:solidFill>
                    <a:srgbClr val="2B2B2B"/>
                  </a:solidFill>
                  <a:latin typeface="Open Sans"/>
                  <a:ea typeface="Open Sans"/>
                  <a:cs typeface="Open Sans"/>
                  <a:sym typeface="Open Sans"/>
                </a:rPr>
                <a:t>: We tailor your calendar according to how much time you can commit</a:t>
              </a:r>
            </a:p>
          </p:txBody>
        </p:sp>
      </p:grpSp>
      <p:grpSp>
        <p:nvGrpSpPr>
          <p:cNvPr name="Group 5" id="5"/>
          <p:cNvGrpSpPr/>
          <p:nvPr/>
        </p:nvGrpSpPr>
        <p:grpSpPr>
          <a:xfrm rot="0">
            <a:off x="10131567" y="1990473"/>
            <a:ext cx="7013922" cy="5179675"/>
            <a:chOff x="0" y="0"/>
            <a:chExt cx="9351896" cy="6906233"/>
          </a:xfrm>
        </p:grpSpPr>
        <p:sp>
          <p:nvSpPr>
            <p:cNvPr name="TextBox 6" id="6"/>
            <p:cNvSpPr txBox="true"/>
            <p:nvPr/>
          </p:nvSpPr>
          <p:spPr>
            <a:xfrm rot="0">
              <a:off x="0" y="-47625"/>
              <a:ext cx="9351896" cy="624000"/>
            </a:xfrm>
            <a:prstGeom prst="rect">
              <a:avLst/>
            </a:prstGeom>
          </p:spPr>
          <p:txBody>
            <a:bodyPr anchor="t" rtlCol="false" tIns="0" lIns="0" bIns="0" rIns="0">
              <a:spAutoFit/>
            </a:bodyPr>
            <a:lstStyle/>
            <a:p>
              <a:pPr algn="l" marL="0" indent="0" lvl="0">
                <a:lnSpc>
                  <a:spcPts val="3998"/>
                </a:lnSpc>
                <a:spcBef>
                  <a:spcPct val="0"/>
                </a:spcBef>
              </a:pPr>
              <a:r>
                <a:rPr lang="en-US" sz="2856">
                  <a:solidFill>
                    <a:srgbClr val="2B2B2B"/>
                  </a:solidFill>
                  <a:latin typeface="Open Sans"/>
                  <a:ea typeface="Open Sans"/>
                  <a:cs typeface="Open Sans"/>
                  <a:sym typeface="Open Sans"/>
                </a:rPr>
                <a:t>Step 2</a:t>
              </a:r>
            </a:p>
          </p:txBody>
        </p:sp>
        <p:sp>
          <p:nvSpPr>
            <p:cNvPr name="TextBox 7" id="7"/>
            <p:cNvSpPr txBox="true"/>
            <p:nvPr/>
          </p:nvSpPr>
          <p:spPr>
            <a:xfrm rot="0">
              <a:off x="0" y="975969"/>
              <a:ext cx="9351896" cy="5930264"/>
            </a:xfrm>
            <a:prstGeom prst="rect">
              <a:avLst/>
            </a:prstGeom>
          </p:spPr>
          <p:txBody>
            <a:bodyPr anchor="t" rtlCol="false" tIns="0" lIns="0" bIns="0" rIns="0">
              <a:spAutoFit/>
            </a:bodyPr>
            <a:lstStyle/>
            <a:p>
              <a:pPr algn="just">
                <a:lnSpc>
                  <a:spcPts val="3570"/>
                </a:lnSpc>
              </a:pPr>
              <a:r>
                <a:rPr lang="en-US" sz="2550" b="true">
                  <a:solidFill>
                    <a:srgbClr val="2B2B2B"/>
                  </a:solidFill>
                  <a:latin typeface="Open Sans Bold"/>
                  <a:ea typeface="Open Sans Bold"/>
                  <a:cs typeface="Open Sans Bold"/>
                  <a:sym typeface="Open Sans Bold"/>
                </a:rPr>
                <a:t>AI-Generated Study Plan </a:t>
              </a:r>
              <a:r>
                <a:rPr lang="en-US" sz="2550">
                  <a:solidFill>
                    <a:srgbClr val="2B2B2B"/>
                  </a:solidFill>
                  <a:latin typeface="Open Sans"/>
                  <a:ea typeface="Open Sans"/>
                  <a:cs typeface="Open Sans"/>
                  <a:sym typeface="Open Sans"/>
                </a:rPr>
                <a:t>–</a:t>
              </a:r>
            </a:p>
            <a:p>
              <a:pPr algn="just">
                <a:lnSpc>
                  <a:spcPts val="3570"/>
                </a:lnSpc>
              </a:pPr>
              <a:r>
                <a:rPr lang="en-US" sz="2550">
                  <a:solidFill>
                    <a:srgbClr val="2B2B2B"/>
                  </a:solidFill>
                  <a:latin typeface="Open Sans"/>
                  <a:ea typeface="Open Sans"/>
                  <a:cs typeface="Open Sans"/>
                  <a:sym typeface="Open Sans"/>
                </a:rPr>
                <a:t>After evaluation, our AI designs an organized but dynamic curriculum based on:</a:t>
              </a:r>
            </a:p>
            <a:p>
              <a:pPr algn="just">
                <a:lnSpc>
                  <a:spcPts val="3570"/>
                </a:lnSpc>
              </a:pPr>
            </a:p>
            <a:p>
              <a:pPr algn="just">
                <a:lnSpc>
                  <a:spcPts val="3570"/>
                </a:lnSpc>
              </a:pPr>
              <a:r>
                <a:rPr lang="en-US" sz="2550">
                  <a:solidFill>
                    <a:srgbClr val="2B2B2B"/>
                  </a:solidFill>
                  <a:latin typeface="Open Sans"/>
                  <a:ea typeface="Open Sans"/>
                  <a:cs typeface="Open Sans"/>
                  <a:sym typeface="Open Sans"/>
                </a:rPr>
                <a:t>1. Your quiz score and learning styles</a:t>
              </a:r>
            </a:p>
            <a:p>
              <a:pPr algn="just">
                <a:lnSpc>
                  <a:spcPts val="3570"/>
                </a:lnSpc>
              </a:pPr>
            </a:p>
            <a:p>
              <a:pPr algn="just">
                <a:lnSpc>
                  <a:spcPts val="3570"/>
                </a:lnSpc>
              </a:pPr>
              <a:r>
                <a:rPr lang="en-US" sz="2550">
                  <a:solidFill>
                    <a:srgbClr val="2B2B2B"/>
                  </a:solidFill>
                  <a:latin typeface="Open Sans"/>
                  <a:ea typeface="Open Sans"/>
                  <a:cs typeface="Open Sans"/>
                  <a:sym typeface="Open Sans"/>
                </a:rPr>
                <a:t>2. Pre-existing knowledge graphs for every subject</a:t>
              </a:r>
            </a:p>
            <a:p>
              <a:pPr algn="just">
                <a:lnSpc>
                  <a:spcPts val="3570"/>
                </a:lnSpc>
              </a:pPr>
            </a:p>
            <a:p>
              <a:pPr algn="just" marL="0" indent="0" lvl="0">
                <a:lnSpc>
                  <a:spcPts val="3570"/>
                </a:lnSpc>
              </a:pPr>
              <a:r>
                <a:rPr lang="en-US" sz="2550">
                  <a:solidFill>
                    <a:srgbClr val="2B2B2B"/>
                  </a:solidFill>
                  <a:latin typeface="Open Sans"/>
                  <a:ea typeface="Open Sans"/>
                  <a:cs typeface="Open Sans"/>
                  <a:sym typeface="Open Sans"/>
                </a:rPr>
                <a:t>3. Your own availability and time expectations</a:t>
              </a:r>
            </a:p>
          </p:txBody>
        </p:sp>
      </p:grpSp>
      <p:sp>
        <p:nvSpPr>
          <p:cNvPr name="TextBox 8" id="8"/>
          <p:cNvSpPr txBox="true"/>
          <p:nvPr/>
        </p:nvSpPr>
        <p:spPr>
          <a:xfrm rot="0">
            <a:off x="1930182" y="790323"/>
            <a:ext cx="14427636" cy="1200150"/>
          </a:xfrm>
          <a:prstGeom prst="rect">
            <a:avLst/>
          </a:prstGeom>
        </p:spPr>
        <p:txBody>
          <a:bodyPr anchor="t" rtlCol="false" tIns="0" lIns="0" bIns="0" rIns="0">
            <a:spAutoFit/>
          </a:bodyPr>
          <a:lstStyle/>
          <a:p>
            <a:pPr algn="ctr">
              <a:lnSpc>
                <a:spcPts val="4799"/>
              </a:lnSpc>
            </a:pPr>
            <a:r>
              <a:rPr lang="en-US" sz="3999">
                <a:solidFill>
                  <a:srgbClr val="2B2B2B"/>
                </a:solidFill>
                <a:latin typeface="Open Sans"/>
                <a:ea typeface="Open Sans"/>
                <a:cs typeface="Open Sans"/>
                <a:sym typeface="Open Sans"/>
              </a:rPr>
              <a:t>How It Works: AI-Powered Learning Journey</a:t>
            </a:r>
          </a:p>
          <a:p>
            <a:pPr algn="ctr" marL="0" indent="0" lvl="0">
              <a:lnSpc>
                <a:spcPts val="479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BEFE5"/>
        </a:solidFill>
      </p:bgPr>
    </p:bg>
    <p:spTree>
      <p:nvGrpSpPr>
        <p:cNvPr id="1" name=""/>
        <p:cNvGrpSpPr/>
        <p:nvPr/>
      </p:nvGrpSpPr>
      <p:grpSpPr>
        <a:xfrm>
          <a:off x="0" y="0"/>
          <a:ext cx="0" cy="0"/>
          <a:chOff x="0" y="0"/>
          <a:chExt cx="0" cy="0"/>
        </a:xfrm>
      </p:grpSpPr>
      <p:grpSp>
        <p:nvGrpSpPr>
          <p:cNvPr name="Group 2" id="2"/>
          <p:cNvGrpSpPr/>
          <p:nvPr/>
        </p:nvGrpSpPr>
        <p:grpSpPr>
          <a:xfrm rot="0">
            <a:off x="1176940" y="1745164"/>
            <a:ext cx="7226384" cy="7401708"/>
            <a:chOff x="0" y="0"/>
            <a:chExt cx="9635179" cy="9868945"/>
          </a:xfrm>
        </p:grpSpPr>
        <p:sp>
          <p:nvSpPr>
            <p:cNvPr name="TextBox 3" id="3"/>
            <p:cNvSpPr txBox="true"/>
            <p:nvPr/>
          </p:nvSpPr>
          <p:spPr>
            <a:xfrm rot="0">
              <a:off x="0" y="-47625"/>
              <a:ext cx="9635179" cy="621320"/>
            </a:xfrm>
            <a:prstGeom prst="rect">
              <a:avLst/>
            </a:prstGeom>
          </p:spPr>
          <p:txBody>
            <a:bodyPr anchor="t" rtlCol="false" tIns="0" lIns="0" bIns="0" rIns="0">
              <a:spAutoFit/>
            </a:bodyPr>
            <a:lstStyle/>
            <a:p>
              <a:pPr algn="l" marL="0" indent="0" lvl="0">
                <a:lnSpc>
                  <a:spcPts val="3982"/>
                </a:lnSpc>
                <a:spcBef>
                  <a:spcPct val="0"/>
                </a:spcBef>
              </a:pPr>
              <a:r>
                <a:rPr lang="en-US" sz="2844">
                  <a:solidFill>
                    <a:srgbClr val="2B2B2B"/>
                  </a:solidFill>
                  <a:latin typeface="Open Sans"/>
                  <a:ea typeface="Open Sans"/>
                  <a:cs typeface="Open Sans"/>
                  <a:sym typeface="Open Sans"/>
                </a:rPr>
                <a:t>Step 3</a:t>
              </a:r>
            </a:p>
          </p:txBody>
        </p:sp>
        <p:sp>
          <p:nvSpPr>
            <p:cNvPr name="TextBox 4" id="4"/>
            <p:cNvSpPr txBox="true"/>
            <p:nvPr/>
          </p:nvSpPr>
          <p:spPr>
            <a:xfrm rot="0">
              <a:off x="0" y="962019"/>
              <a:ext cx="9635179" cy="8906926"/>
            </a:xfrm>
            <a:prstGeom prst="rect">
              <a:avLst/>
            </a:prstGeom>
          </p:spPr>
          <p:txBody>
            <a:bodyPr anchor="t" rtlCol="false" tIns="0" lIns="0" bIns="0" rIns="0">
              <a:spAutoFit/>
            </a:bodyPr>
            <a:lstStyle/>
            <a:p>
              <a:pPr algn="just">
                <a:lnSpc>
                  <a:spcPts val="3762"/>
                </a:lnSpc>
              </a:pPr>
              <a:r>
                <a:rPr lang="en-US" sz="2687" b="true">
                  <a:solidFill>
                    <a:srgbClr val="2B2B2B"/>
                  </a:solidFill>
                  <a:latin typeface="Open Sans Bold"/>
                  <a:ea typeface="Open Sans Bold"/>
                  <a:cs typeface="Open Sans Bold"/>
                  <a:sym typeface="Open Sans Bold"/>
                </a:rPr>
                <a:t>Progress Management</a:t>
              </a:r>
              <a:r>
                <a:rPr lang="en-US" sz="2687">
                  <a:solidFill>
                    <a:srgbClr val="2B2B2B"/>
                  </a:solidFill>
                  <a:latin typeface="Open Sans"/>
                  <a:ea typeface="Open Sans"/>
                  <a:cs typeface="Open Sans"/>
                  <a:sym typeface="Open Sans"/>
                </a:rPr>
                <a:t> -</a:t>
              </a:r>
            </a:p>
            <a:p>
              <a:pPr algn="just">
                <a:lnSpc>
                  <a:spcPts val="3762"/>
                </a:lnSpc>
              </a:pPr>
            </a:p>
            <a:p>
              <a:pPr algn="just">
                <a:lnSpc>
                  <a:spcPts val="3762"/>
                </a:lnSpc>
              </a:pPr>
              <a:r>
                <a:rPr lang="en-US" sz="2687">
                  <a:solidFill>
                    <a:srgbClr val="2B2B2B"/>
                  </a:solidFill>
                  <a:latin typeface="Open Sans"/>
                  <a:ea typeface="Open Sans"/>
                  <a:cs typeface="Open Sans"/>
                  <a:sym typeface="Open Sans"/>
                </a:rPr>
                <a:t>1. </a:t>
              </a:r>
              <a:r>
                <a:rPr lang="en-US" sz="2687" b="true">
                  <a:solidFill>
                    <a:srgbClr val="2B2B2B"/>
                  </a:solidFill>
                  <a:latin typeface="Open Sans Bold"/>
                  <a:ea typeface="Open Sans Bold"/>
                  <a:cs typeface="Open Sans Bold"/>
                  <a:sym typeface="Open Sans Bold"/>
                </a:rPr>
                <a:t>Module completion tracking</a:t>
              </a:r>
              <a:r>
                <a:rPr lang="en-US" sz="2687">
                  <a:solidFill>
                    <a:srgbClr val="2B2B2B"/>
                  </a:solidFill>
                  <a:latin typeface="Open Sans"/>
                  <a:ea typeface="Open Sans"/>
                  <a:cs typeface="Open Sans"/>
                  <a:sym typeface="Open Sans"/>
                </a:rPr>
                <a:t> </a:t>
              </a:r>
            </a:p>
            <a:p>
              <a:pPr algn="just">
                <a:lnSpc>
                  <a:spcPts val="3762"/>
                </a:lnSpc>
              </a:pPr>
              <a:r>
                <a:rPr lang="en-US" sz="2687">
                  <a:solidFill>
                    <a:srgbClr val="2B2B2B"/>
                  </a:solidFill>
                  <a:latin typeface="Open Sans"/>
                  <a:ea typeface="Open Sans"/>
                  <a:cs typeface="Open Sans"/>
                  <a:sym typeface="Open Sans"/>
                </a:rPr>
                <a:t>             </a:t>
              </a:r>
              <a:r>
                <a:rPr lang="en-US" sz="2687">
                  <a:solidFill>
                    <a:srgbClr val="2B2B2B"/>
                  </a:solidFill>
                  <a:latin typeface="Open Sans"/>
                  <a:ea typeface="Open Sans"/>
                  <a:cs typeface="Open Sans"/>
                  <a:sym typeface="Open Sans"/>
                </a:rPr>
                <a:t>View your live progress.</a:t>
              </a:r>
            </a:p>
            <a:p>
              <a:pPr algn="just">
                <a:lnSpc>
                  <a:spcPts val="1399"/>
                </a:lnSpc>
              </a:pPr>
            </a:p>
            <a:p>
              <a:pPr algn="just">
                <a:lnSpc>
                  <a:spcPts val="3762"/>
                </a:lnSpc>
              </a:pPr>
              <a:r>
                <a:rPr lang="en-US" sz="2687">
                  <a:solidFill>
                    <a:srgbClr val="2B2B2B"/>
                  </a:solidFill>
                  <a:latin typeface="Open Sans"/>
                  <a:ea typeface="Open Sans"/>
                  <a:cs typeface="Open Sans"/>
                  <a:sym typeface="Open Sans"/>
                </a:rPr>
                <a:t>2. </a:t>
              </a:r>
              <a:r>
                <a:rPr lang="en-US" sz="2687" b="true">
                  <a:solidFill>
                    <a:srgbClr val="2B2B2B"/>
                  </a:solidFill>
                  <a:latin typeface="Open Sans Bold"/>
                  <a:ea typeface="Open Sans Bold"/>
                  <a:cs typeface="Open Sans Bold"/>
                  <a:sym typeface="Open Sans Bold"/>
                </a:rPr>
                <a:t>Validation of skills through quizzes</a:t>
              </a:r>
              <a:r>
                <a:rPr lang="en-US" sz="2687">
                  <a:solidFill>
                    <a:srgbClr val="2B2B2B"/>
                  </a:solidFill>
                  <a:latin typeface="Open Sans"/>
                  <a:ea typeface="Open Sans"/>
                  <a:cs typeface="Open Sans"/>
                  <a:sym typeface="Open Sans"/>
                </a:rPr>
                <a:t> </a:t>
              </a:r>
            </a:p>
            <a:p>
              <a:pPr algn="just">
                <a:lnSpc>
                  <a:spcPts val="3762"/>
                </a:lnSpc>
              </a:pPr>
              <a:r>
                <a:rPr lang="en-US" sz="2687">
                  <a:solidFill>
                    <a:srgbClr val="2B2B2B"/>
                  </a:solidFill>
                  <a:latin typeface="Open Sans"/>
                  <a:ea typeface="Open Sans"/>
                  <a:cs typeface="Open Sans"/>
                  <a:sym typeface="Open Sans"/>
                </a:rPr>
                <a:t>    Support learning through topic-based challenges.</a:t>
              </a:r>
            </a:p>
            <a:p>
              <a:pPr algn="just">
                <a:lnSpc>
                  <a:spcPts val="1399"/>
                </a:lnSpc>
              </a:pPr>
            </a:p>
            <a:p>
              <a:pPr algn="just">
                <a:lnSpc>
                  <a:spcPts val="3762"/>
                </a:lnSpc>
              </a:pPr>
              <a:r>
                <a:rPr lang="en-US" sz="2687">
                  <a:solidFill>
                    <a:srgbClr val="2B2B2B"/>
                  </a:solidFill>
                  <a:latin typeface="Open Sans"/>
                  <a:ea typeface="Open Sans"/>
                  <a:cs typeface="Open Sans"/>
                  <a:sym typeface="Open Sans"/>
                </a:rPr>
                <a:t>3. </a:t>
              </a:r>
              <a:r>
                <a:rPr lang="en-US" sz="2687" b="true">
                  <a:solidFill>
                    <a:srgbClr val="2B2B2B"/>
                  </a:solidFill>
                  <a:latin typeface="Open Sans Bold"/>
                  <a:ea typeface="Open Sans Bold"/>
                  <a:cs typeface="Open Sans Bold"/>
                  <a:sym typeface="Open Sans Bold"/>
                </a:rPr>
                <a:t>Flexible plan revisions</a:t>
              </a:r>
              <a:r>
                <a:rPr lang="en-US" sz="2687">
                  <a:solidFill>
                    <a:srgbClr val="2B2B2B"/>
                  </a:solidFill>
                  <a:latin typeface="Open Sans"/>
                  <a:ea typeface="Open Sans"/>
                  <a:cs typeface="Open Sans"/>
                  <a:sym typeface="Open Sans"/>
                </a:rPr>
                <a:t> </a:t>
              </a:r>
            </a:p>
            <a:p>
              <a:pPr algn="just">
                <a:lnSpc>
                  <a:spcPts val="3762"/>
                </a:lnSpc>
              </a:pPr>
              <a:r>
                <a:rPr lang="en-US" sz="2687">
                  <a:solidFill>
                    <a:srgbClr val="2B2B2B"/>
                  </a:solidFill>
                  <a:latin typeface="Open Sans"/>
                  <a:ea typeface="Open Sans"/>
                  <a:cs typeface="Open Sans"/>
                  <a:sym typeface="Open Sans"/>
                </a:rPr>
                <a:t>         </a:t>
              </a:r>
              <a:r>
                <a:rPr lang="en-US" sz="2687">
                  <a:solidFill>
                    <a:srgbClr val="2B2B2B"/>
                  </a:solidFill>
                  <a:latin typeface="Open Sans"/>
                  <a:ea typeface="Open Sans"/>
                  <a:cs typeface="Open Sans"/>
                  <a:sym typeface="Open Sans"/>
                </a:rPr>
                <a:t>If you're doing poorly or well, your plan adjusts.</a:t>
              </a:r>
            </a:p>
            <a:p>
              <a:pPr algn="just">
                <a:lnSpc>
                  <a:spcPts val="1399"/>
                </a:lnSpc>
              </a:pPr>
            </a:p>
            <a:p>
              <a:pPr algn="just">
                <a:lnSpc>
                  <a:spcPts val="3762"/>
                </a:lnSpc>
              </a:pPr>
              <a:r>
                <a:rPr lang="en-US" sz="2687">
                  <a:solidFill>
                    <a:srgbClr val="2B2B2B"/>
                  </a:solidFill>
                  <a:latin typeface="Open Sans"/>
                  <a:ea typeface="Open Sans"/>
                  <a:cs typeface="Open Sans"/>
                  <a:sym typeface="Open Sans"/>
                </a:rPr>
                <a:t>4. </a:t>
              </a:r>
              <a:r>
                <a:rPr lang="en-US" sz="2687" b="true">
                  <a:solidFill>
                    <a:srgbClr val="2B2B2B"/>
                  </a:solidFill>
                  <a:latin typeface="Open Sans Bold"/>
                  <a:ea typeface="Open Sans Bold"/>
                  <a:cs typeface="Open Sans Bold"/>
                  <a:sym typeface="Open Sans Bold"/>
                </a:rPr>
                <a:t>Calendar-based planning</a:t>
              </a:r>
              <a:r>
                <a:rPr lang="en-US" sz="2687">
                  <a:solidFill>
                    <a:srgbClr val="2B2B2B"/>
                  </a:solidFill>
                  <a:latin typeface="Open Sans"/>
                  <a:ea typeface="Open Sans"/>
                  <a:cs typeface="Open Sans"/>
                  <a:sym typeface="Open Sans"/>
                </a:rPr>
                <a:t> </a:t>
              </a:r>
            </a:p>
            <a:p>
              <a:pPr algn="just" marL="0" indent="0" lvl="0">
                <a:lnSpc>
                  <a:spcPts val="3762"/>
                </a:lnSpc>
              </a:pPr>
              <a:r>
                <a:rPr lang="en-US" sz="2687">
                  <a:solidFill>
                    <a:srgbClr val="2B2B2B"/>
                  </a:solidFill>
                  <a:latin typeface="Open Sans"/>
                  <a:ea typeface="Open Sans"/>
                  <a:cs typeface="Open Sans"/>
                  <a:sym typeface="Open Sans"/>
                </a:rPr>
                <a:t>       </a:t>
              </a:r>
              <a:r>
                <a:rPr lang="en-US" sz="2687">
                  <a:solidFill>
                    <a:srgbClr val="2B2B2B"/>
                  </a:solidFill>
                  <a:latin typeface="Open Sans"/>
                  <a:ea typeface="Open Sans"/>
                  <a:cs typeface="Open Sans"/>
                  <a:sym typeface="Open Sans"/>
                </a:rPr>
                <a:t>Schedule studies with daily and weekly summaries</a:t>
              </a:r>
            </a:p>
          </p:txBody>
        </p:sp>
      </p:grpSp>
      <p:sp>
        <p:nvSpPr>
          <p:cNvPr name="TextBox 5" id="5"/>
          <p:cNvSpPr txBox="true"/>
          <p:nvPr/>
        </p:nvSpPr>
        <p:spPr>
          <a:xfrm rot="0">
            <a:off x="1930182" y="790323"/>
            <a:ext cx="14427636" cy="1200150"/>
          </a:xfrm>
          <a:prstGeom prst="rect">
            <a:avLst/>
          </a:prstGeom>
        </p:spPr>
        <p:txBody>
          <a:bodyPr anchor="t" rtlCol="false" tIns="0" lIns="0" bIns="0" rIns="0">
            <a:spAutoFit/>
          </a:bodyPr>
          <a:lstStyle/>
          <a:p>
            <a:pPr algn="ctr">
              <a:lnSpc>
                <a:spcPts val="4799"/>
              </a:lnSpc>
            </a:pPr>
            <a:r>
              <a:rPr lang="en-US" sz="3999">
                <a:solidFill>
                  <a:srgbClr val="2B2B2B"/>
                </a:solidFill>
                <a:latin typeface="Open Sans"/>
                <a:ea typeface="Open Sans"/>
                <a:cs typeface="Open Sans"/>
                <a:sym typeface="Open Sans"/>
              </a:rPr>
              <a:t>How It Works: AI-Powered Learning Journey</a:t>
            </a:r>
          </a:p>
          <a:p>
            <a:pPr algn="ctr" marL="0" indent="0" lvl="0">
              <a:lnSpc>
                <a:spcPts val="4799"/>
              </a:lnSpc>
              <a:spcBef>
                <a:spcPct val="0"/>
              </a:spcBef>
            </a:pPr>
          </a:p>
        </p:txBody>
      </p:sp>
      <p:grpSp>
        <p:nvGrpSpPr>
          <p:cNvPr name="Group 6" id="6"/>
          <p:cNvGrpSpPr/>
          <p:nvPr/>
        </p:nvGrpSpPr>
        <p:grpSpPr>
          <a:xfrm rot="0">
            <a:off x="10245378" y="1745164"/>
            <a:ext cx="7013922" cy="6890366"/>
            <a:chOff x="0" y="0"/>
            <a:chExt cx="9351896" cy="9187154"/>
          </a:xfrm>
        </p:grpSpPr>
        <p:sp>
          <p:nvSpPr>
            <p:cNvPr name="TextBox 7" id="7"/>
            <p:cNvSpPr txBox="true"/>
            <p:nvPr/>
          </p:nvSpPr>
          <p:spPr>
            <a:xfrm rot="0">
              <a:off x="0" y="-47625"/>
              <a:ext cx="9351896" cy="624000"/>
            </a:xfrm>
            <a:prstGeom prst="rect">
              <a:avLst/>
            </a:prstGeom>
          </p:spPr>
          <p:txBody>
            <a:bodyPr anchor="t" rtlCol="false" tIns="0" lIns="0" bIns="0" rIns="0">
              <a:spAutoFit/>
            </a:bodyPr>
            <a:lstStyle/>
            <a:p>
              <a:pPr algn="l" marL="0" indent="0" lvl="0">
                <a:lnSpc>
                  <a:spcPts val="3998"/>
                </a:lnSpc>
                <a:spcBef>
                  <a:spcPct val="0"/>
                </a:spcBef>
              </a:pPr>
              <a:r>
                <a:rPr lang="en-US" sz="2856">
                  <a:solidFill>
                    <a:srgbClr val="2B2B2B"/>
                  </a:solidFill>
                  <a:latin typeface="Open Sans"/>
                  <a:ea typeface="Open Sans"/>
                  <a:cs typeface="Open Sans"/>
                  <a:sym typeface="Open Sans"/>
                </a:rPr>
                <a:t>Step 4</a:t>
              </a:r>
            </a:p>
          </p:txBody>
        </p:sp>
        <p:sp>
          <p:nvSpPr>
            <p:cNvPr name="TextBox 8" id="8"/>
            <p:cNvSpPr txBox="true"/>
            <p:nvPr/>
          </p:nvSpPr>
          <p:spPr>
            <a:xfrm rot="0">
              <a:off x="0" y="966444"/>
              <a:ext cx="9351896" cy="8220710"/>
            </a:xfrm>
            <a:prstGeom prst="rect">
              <a:avLst/>
            </a:prstGeom>
          </p:spPr>
          <p:txBody>
            <a:bodyPr anchor="t" rtlCol="false" tIns="0" lIns="0" bIns="0" rIns="0">
              <a:spAutoFit/>
            </a:bodyPr>
            <a:lstStyle/>
            <a:p>
              <a:pPr algn="l">
                <a:lnSpc>
                  <a:spcPts val="3779"/>
                </a:lnSpc>
              </a:pPr>
              <a:r>
                <a:rPr lang="en-US" sz="2700" b="true">
                  <a:solidFill>
                    <a:srgbClr val="2B2B2B"/>
                  </a:solidFill>
                  <a:latin typeface="Open Sans Bold"/>
                  <a:ea typeface="Open Sans Bold"/>
                  <a:cs typeface="Open Sans Bold"/>
                  <a:sym typeface="Open Sans Bold"/>
                </a:rPr>
                <a:t>Engagement &amp; Motivation </a:t>
              </a:r>
              <a:r>
                <a:rPr lang="en-US" sz="2700">
                  <a:solidFill>
                    <a:srgbClr val="2B2B2B"/>
                  </a:solidFill>
                  <a:latin typeface="Open Sans"/>
                  <a:ea typeface="Open Sans"/>
                  <a:cs typeface="Open Sans"/>
                  <a:sym typeface="Open Sans"/>
                </a:rPr>
                <a:t>:</a:t>
              </a:r>
            </a:p>
            <a:p>
              <a:pPr algn="l">
                <a:lnSpc>
                  <a:spcPts val="3779"/>
                </a:lnSpc>
              </a:pPr>
              <a:r>
                <a:rPr lang="en-US" sz="2700">
                  <a:solidFill>
                    <a:srgbClr val="2B2B2B"/>
                  </a:solidFill>
                  <a:latin typeface="Open Sans"/>
                  <a:ea typeface="Open Sans"/>
                  <a:cs typeface="Open Sans"/>
                  <a:sym typeface="Open Sans"/>
                </a:rPr>
                <a:t>1. Gamification and reward-based advancement</a:t>
              </a:r>
            </a:p>
            <a:p>
              <a:pPr algn="l">
                <a:lnSpc>
                  <a:spcPts val="3779"/>
                </a:lnSpc>
              </a:pPr>
            </a:p>
            <a:p>
              <a:pPr algn="l">
                <a:lnSpc>
                  <a:spcPts val="3779"/>
                </a:lnSpc>
              </a:pPr>
              <a:r>
                <a:rPr lang="en-US" sz="2700">
                  <a:solidFill>
                    <a:srgbClr val="2B2B2B"/>
                  </a:solidFill>
                  <a:latin typeface="Open Sans"/>
                  <a:ea typeface="Open Sans"/>
                  <a:cs typeface="Open Sans"/>
                  <a:sym typeface="Open Sans"/>
                </a:rPr>
                <a:t>2. Location-based leader boards (city/state/national/global) to compare progress.</a:t>
              </a:r>
            </a:p>
            <a:p>
              <a:pPr algn="l">
                <a:lnSpc>
                  <a:spcPts val="3779"/>
                </a:lnSpc>
              </a:pPr>
            </a:p>
            <a:p>
              <a:pPr algn="l">
                <a:lnSpc>
                  <a:spcPts val="3779"/>
                </a:lnSpc>
              </a:pPr>
              <a:r>
                <a:rPr lang="en-US" sz="2700">
                  <a:solidFill>
                    <a:srgbClr val="2B2B2B"/>
                  </a:solidFill>
                  <a:latin typeface="Open Sans"/>
                  <a:ea typeface="Open Sans"/>
                  <a:cs typeface="Open Sans"/>
                  <a:sym typeface="Open Sans"/>
                </a:rPr>
                <a:t>3. Real-time analysis to observe how you get better over time. Community recognition for having consistent study habits.</a:t>
              </a:r>
            </a:p>
            <a:p>
              <a:pPr algn="l" marL="0" indent="0" lvl="0">
                <a:lnSpc>
                  <a:spcPts val="3779"/>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50000"/>
          </a:blip>
          <a:srcRect l="0" t="0" r="0" b="0"/>
          <a:stretch>
            <a:fillRect/>
          </a:stretch>
        </p:blipFill>
        <p:spPr>
          <a:xfrm flipH="false" flipV="false" rot="0">
            <a:off x="8650961" y="-773415"/>
            <a:ext cx="11467938" cy="2012681"/>
          </a:xfrm>
          <a:prstGeom prst="rect">
            <a:avLst/>
          </a:prstGeom>
        </p:spPr>
      </p:pic>
      <p:pic>
        <p:nvPicPr>
          <p:cNvPr name="Picture 3" id="3"/>
          <p:cNvPicPr>
            <a:picLocks noChangeAspect="true"/>
          </p:cNvPicPr>
          <p:nvPr/>
        </p:nvPicPr>
        <p:blipFill>
          <a:blip r:embed="rId3">
            <a:alphaModFix amt="25000"/>
          </a:blip>
          <a:srcRect l="0" t="0" r="0" b="0"/>
          <a:stretch>
            <a:fillRect/>
          </a:stretch>
        </p:blipFill>
        <p:spPr>
          <a:xfrm flipH="true" flipV="false" rot="0">
            <a:off x="-1378933" y="8919061"/>
            <a:ext cx="10522933" cy="2420275"/>
          </a:xfrm>
          <a:prstGeom prst="rect">
            <a:avLst/>
          </a:prstGeom>
        </p:spPr>
      </p:pic>
      <p:sp>
        <p:nvSpPr>
          <p:cNvPr name="Freeform 4" id="4"/>
          <p:cNvSpPr/>
          <p:nvPr/>
        </p:nvSpPr>
        <p:spPr>
          <a:xfrm flipH="false" flipV="false" rot="0">
            <a:off x="489979" y="1889376"/>
            <a:ext cx="8482056" cy="6584196"/>
          </a:xfrm>
          <a:custGeom>
            <a:avLst/>
            <a:gdLst/>
            <a:ahLst/>
            <a:cxnLst/>
            <a:rect r="r" b="b" t="t" l="l"/>
            <a:pathLst>
              <a:path h="6584196" w="8482056">
                <a:moveTo>
                  <a:pt x="0" y="0"/>
                </a:moveTo>
                <a:lnTo>
                  <a:pt x="8482057" y="0"/>
                </a:lnTo>
                <a:lnTo>
                  <a:pt x="8482057" y="6584196"/>
                </a:lnTo>
                <a:lnTo>
                  <a:pt x="0" y="6584196"/>
                </a:lnTo>
                <a:lnTo>
                  <a:pt x="0" y="0"/>
                </a:lnTo>
                <a:close/>
              </a:path>
            </a:pathLst>
          </a:custGeom>
          <a:blipFill>
            <a:blip r:embed="rId4"/>
            <a:stretch>
              <a:fillRect l="0" t="0" r="0" b="0"/>
            </a:stretch>
          </a:blipFill>
        </p:spPr>
      </p:sp>
      <p:grpSp>
        <p:nvGrpSpPr>
          <p:cNvPr name="Group 5" id="5"/>
          <p:cNvGrpSpPr/>
          <p:nvPr/>
        </p:nvGrpSpPr>
        <p:grpSpPr>
          <a:xfrm rot="0">
            <a:off x="7827989" y="2283693"/>
            <a:ext cx="7789154" cy="1279281"/>
            <a:chOff x="0" y="0"/>
            <a:chExt cx="2051464" cy="336930"/>
          </a:xfrm>
        </p:grpSpPr>
        <p:sp>
          <p:nvSpPr>
            <p:cNvPr name="Freeform 6" id="6"/>
            <p:cNvSpPr/>
            <p:nvPr/>
          </p:nvSpPr>
          <p:spPr>
            <a:xfrm flipH="false" flipV="false" rot="0">
              <a:off x="0" y="0"/>
              <a:ext cx="2051465" cy="336930"/>
            </a:xfrm>
            <a:custGeom>
              <a:avLst/>
              <a:gdLst/>
              <a:ahLst/>
              <a:cxnLst/>
              <a:rect r="r" b="b" t="t" l="l"/>
              <a:pathLst>
                <a:path h="336930" w="2051465">
                  <a:moveTo>
                    <a:pt x="50691" y="0"/>
                  </a:moveTo>
                  <a:lnTo>
                    <a:pt x="2000774" y="0"/>
                  </a:lnTo>
                  <a:cubicBezTo>
                    <a:pt x="2014218" y="0"/>
                    <a:pt x="2027111" y="5341"/>
                    <a:pt x="2036618" y="14847"/>
                  </a:cubicBezTo>
                  <a:cubicBezTo>
                    <a:pt x="2046124" y="24353"/>
                    <a:pt x="2051465" y="37247"/>
                    <a:pt x="2051465" y="50691"/>
                  </a:cubicBezTo>
                  <a:lnTo>
                    <a:pt x="2051465" y="286239"/>
                  </a:lnTo>
                  <a:cubicBezTo>
                    <a:pt x="2051465" y="299683"/>
                    <a:pt x="2046124" y="312577"/>
                    <a:pt x="2036618" y="322083"/>
                  </a:cubicBezTo>
                  <a:cubicBezTo>
                    <a:pt x="2027111" y="331589"/>
                    <a:pt x="2014218" y="336930"/>
                    <a:pt x="2000774" y="336930"/>
                  </a:cubicBezTo>
                  <a:lnTo>
                    <a:pt x="50691" y="336930"/>
                  </a:lnTo>
                  <a:cubicBezTo>
                    <a:pt x="37247" y="336930"/>
                    <a:pt x="24353" y="331589"/>
                    <a:pt x="14847" y="322083"/>
                  </a:cubicBezTo>
                  <a:cubicBezTo>
                    <a:pt x="5341" y="312577"/>
                    <a:pt x="0" y="299683"/>
                    <a:pt x="0" y="286239"/>
                  </a:cubicBezTo>
                  <a:lnTo>
                    <a:pt x="0" y="50691"/>
                  </a:lnTo>
                  <a:cubicBezTo>
                    <a:pt x="0" y="37247"/>
                    <a:pt x="5341" y="24353"/>
                    <a:pt x="14847" y="14847"/>
                  </a:cubicBezTo>
                  <a:cubicBezTo>
                    <a:pt x="24353" y="5341"/>
                    <a:pt x="37247" y="0"/>
                    <a:pt x="50691" y="0"/>
                  </a:cubicBezTo>
                  <a:close/>
                </a:path>
              </a:pathLst>
            </a:custGeom>
            <a:solidFill>
              <a:srgbClr val="BFC4D3"/>
            </a:solidFill>
          </p:spPr>
        </p:sp>
        <p:sp>
          <p:nvSpPr>
            <p:cNvPr name="TextBox 7" id="7"/>
            <p:cNvSpPr txBox="true"/>
            <p:nvPr/>
          </p:nvSpPr>
          <p:spPr>
            <a:xfrm>
              <a:off x="0" y="-57150"/>
              <a:ext cx="2051464" cy="394080"/>
            </a:xfrm>
            <a:prstGeom prst="rect">
              <a:avLst/>
            </a:prstGeom>
          </p:spPr>
          <p:txBody>
            <a:bodyPr anchor="ctr" rtlCol="false" tIns="50800" lIns="50800" bIns="50800" rIns="50800"/>
            <a:lstStyle/>
            <a:p>
              <a:pPr algn="ctr">
                <a:lnSpc>
                  <a:spcPts val="3779"/>
                </a:lnSpc>
              </a:pPr>
              <a:r>
                <a:rPr lang="en-US" b="true" sz="2700">
                  <a:solidFill>
                    <a:srgbClr val="000000"/>
                  </a:solidFill>
                  <a:latin typeface="Open Sans Bold"/>
                  <a:ea typeface="Open Sans Bold"/>
                  <a:cs typeface="Open Sans Bold"/>
                  <a:sym typeface="Open Sans Bold"/>
                </a:rPr>
                <a:t>Frontend</a:t>
              </a:r>
              <a:r>
                <a:rPr lang="en-US" sz="2700">
                  <a:solidFill>
                    <a:srgbClr val="000000"/>
                  </a:solidFill>
                  <a:latin typeface="Open Sans"/>
                  <a:ea typeface="Open Sans"/>
                  <a:cs typeface="Open Sans"/>
                  <a:sym typeface="Open Sans"/>
                </a:rPr>
                <a:t>: React.js with Next.js , Tailwind CSS , Redux , React Calendar</a:t>
              </a:r>
            </a:p>
          </p:txBody>
        </p:sp>
      </p:grpSp>
      <p:sp>
        <p:nvSpPr>
          <p:cNvPr name="TextBox 8" id="8"/>
          <p:cNvSpPr txBox="true"/>
          <p:nvPr/>
        </p:nvSpPr>
        <p:spPr>
          <a:xfrm rot="0">
            <a:off x="1930182" y="790323"/>
            <a:ext cx="14427636" cy="600075"/>
          </a:xfrm>
          <a:prstGeom prst="rect">
            <a:avLst/>
          </a:prstGeom>
        </p:spPr>
        <p:txBody>
          <a:bodyPr anchor="t" rtlCol="false" tIns="0" lIns="0" bIns="0" rIns="0">
            <a:spAutoFit/>
          </a:bodyPr>
          <a:lstStyle/>
          <a:p>
            <a:pPr algn="ctr" marL="0" indent="0" lvl="0">
              <a:lnSpc>
                <a:spcPts val="4799"/>
              </a:lnSpc>
              <a:spcBef>
                <a:spcPct val="0"/>
              </a:spcBef>
            </a:pPr>
            <a:r>
              <a:rPr lang="en-US" sz="3999">
                <a:solidFill>
                  <a:srgbClr val="2B2B2B"/>
                </a:solidFill>
                <a:latin typeface="Open Sans"/>
                <a:ea typeface="Open Sans"/>
                <a:cs typeface="Open Sans"/>
                <a:sym typeface="Open Sans"/>
              </a:rPr>
              <a:t>Tech Stack used in this Project</a:t>
            </a:r>
          </a:p>
        </p:txBody>
      </p:sp>
      <p:grpSp>
        <p:nvGrpSpPr>
          <p:cNvPr name="Group 9" id="9"/>
          <p:cNvGrpSpPr/>
          <p:nvPr/>
        </p:nvGrpSpPr>
        <p:grpSpPr>
          <a:xfrm rot="0">
            <a:off x="8794982" y="4061465"/>
            <a:ext cx="8180066" cy="1279281"/>
            <a:chOff x="0" y="0"/>
            <a:chExt cx="2154421" cy="336930"/>
          </a:xfrm>
        </p:grpSpPr>
        <p:sp>
          <p:nvSpPr>
            <p:cNvPr name="Freeform 10" id="10"/>
            <p:cNvSpPr/>
            <p:nvPr/>
          </p:nvSpPr>
          <p:spPr>
            <a:xfrm flipH="false" flipV="false" rot="0">
              <a:off x="0" y="0"/>
              <a:ext cx="2154421" cy="336930"/>
            </a:xfrm>
            <a:custGeom>
              <a:avLst/>
              <a:gdLst/>
              <a:ahLst/>
              <a:cxnLst/>
              <a:rect r="r" b="b" t="t" l="l"/>
              <a:pathLst>
                <a:path h="336930" w="2154421">
                  <a:moveTo>
                    <a:pt x="48268" y="0"/>
                  </a:moveTo>
                  <a:lnTo>
                    <a:pt x="2106152" y="0"/>
                  </a:lnTo>
                  <a:cubicBezTo>
                    <a:pt x="2118954" y="0"/>
                    <a:pt x="2131231" y="5085"/>
                    <a:pt x="2140283" y="14137"/>
                  </a:cubicBezTo>
                  <a:cubicBezTo>
                    <a:pt x="2149335" y="23190"/>
                    <a:pt x="2154421" y="35467"/>
                    <a:pt x="2154421" y="48268"/>
                  </a:cubicBezTo>
                  <a:lnTo>
                    <a:pt x="2154421" y="288662"/>
                  </a:lnTo>
                  <a:cubicBezTo>
                    <a:pt x="2154421" y="315319"/>
                    <a:pt x="2132810" y="336930"/>
                    <a:pt x="2106152" y="336930"/>
                  </a:cubicBezTo>
                  <a:lnTo>
                    <a:pt x="48268" y="336930"/>
                  </a:lnTo>
                  <a:cubicBezTo>
                    <a:pt x="21610" y="336930"/>
                    <a:pt x="0" y="315319"/>
                    <a:pt x="0" y="288662"/>
                  </a:cubicBezTo>
                  <a:lnTo>
                    <a:pt x="0" y="48268"/>
                  </a:lnTo>
                  <a:cubicBezTo>
                    <a:pt x="0" y="21610"/>
                    <a:pt x="21610" y="0"/>
                    <a:pt x="48268" y="0"/>
                  </a:cubicBezTo>
                  <a:close/>
                </a:path>
              </a:pathLst>
            </a:custGeom>
            <a:solidFill>
              <a:srgbClr val="BFC4D3"/>
            </a:solidFill>
          </p:spPr>
        </p:sp>
        <p:sp>
          <p:nvSpPr>
            <p:cNvPr name="TextBox 11" id="11"/>
            <p:cNvSpPr txBox="true"/>
            <p:nvPr/>
          </p:nvSpPr>
          <p:spPr>
            <a:xfrm>
              <a:off x="0" y="-57150"/>
              <a:ext cx="2154421" cy="394080"/>
            </a:xfrm>
            <a:prstGeom prst="rect">
              <a:avLst/>
            </a:prstGeom>
          </p:spPr>
          <p:txBody>
            <a:bodyPr anchor="ctr" rtlCol="false" tIns="50800" lIns="50800" bIns="50800" rIns="50800"/>
            <a:lstStyle/>
            <a:p>
              <a:pPr algn="ctr">
                <a:lnSpc>
                  <a:spcPts val="3779"/>
                </a:lnSpc>
              </a:pPr>
              <a:r>
                <a:rPr lang="en-US" b="true" sz="2700">
                  <a:solidFill>
                    <a:srgbClr val="000000"/>
                  </a:solidFill>
                  <a:latin typeface="Open Sans Bold"/>
                  <a:ea typeface="Open Sans Bold"/>
                  <a:cs typeface="Open Sans Bold"/>
                  <a:sym typeface="Open Sans Bold"/>
                </a:rPr>
                <a:t>Backend</a:t>
              </a:r>
              <a:r>
                <a:rPr lang="en-US" sz="2700">
                  <a:solidFill>
                    <a:srgbClr val="000000"/>
                  </a:solidFill>
                  <a:latin typeface="Open Sans"/>
                  <a:ea typeface="Open Sans"/>
                  <a:cs typeface="Open Sans"/>
                  <a:sym typeface="Open Sans"/>
                </a:rPr>
                <a:t>: Node.js with Express.js , MongoDB , Firebase , JWT authentication</a:t>
              </a:r>
            </a:p>
          </p:txBody>
        </p:sp>
      </p:grpSp>
      <p:grpSp>
        <p:nvGrpSpPr>
          <p:cNvPr name="Group 12" id="12"/>
          <p:cNvGrpSpPr/>
          <p:nvPr/>
        </p:nvGrpSpPr>
        <p:grpSpPr>
          <a:xfrm rot="0">
            <a:off x="8972036" y="5619665"/>
            <a:ext cx="8003012" cy="1299855"/>
            <a:chOff x="0" y="0"/>
            <a:chExt cx="2107789" cy="342349"/>
          </a:xfrm>
        </p:grpSpPr>
        <p:sp>
          <p:nvSpPr>
            <p:cNvPr name="Freeform 13" id="13"/>
            <p:cNvSpPr/>
            <p:nvPr/>
          </p:nvSpPr>
          <p:spPr>
            <a:xfrm flipH="false" flipV="false" rot="0">
              <a:off x="0" y="0"/>
              <a:ext cx="2107789" cy="342349"/>
            </a:xfrm>
            <a:custGeom>
              <a:avLst/>
              <a:gdLst/>
              <a:ahLst/>
              <a:cxnLst/>
              <a:rect r="r" b="b" t="t" l="l"/>
              <a:pathLst>
                <a:path h="342349" w="2107789">
                  <a:moveTo>
                    <a:pt x="49336" y="0"/>
                  </a:moveTo>
                  <a:lnTo>
                    <a:pt x="2058453" y="0"/>
                  </a:lnTo>
                  <a:cubicBezTo>
                    <a:pt x="2071538" y="0"/>
                    <a:pt x="2084087" y="5198"/>
                    <a:pt x="2093339" y="14450"/>
                  </a:cubicBezTo>
                  <a:cubicBezTo>
                    <a:pt x="2102591" y="23703"/>
                    <a:pt x="2107789" y="36251"/>
                    <a:pt x="2107789" y="49336"/>
                  </a:cubicBezTo>
                  <a:lnTo>
                    <a:pt x="2107789" y="293013"/>
                  </a:lnTo>
                  <a:cubicBezTo>
                    <a:pt x="2107789" y="306097"/>
                    <a:pt x="2102591" y="318646"/>
                    <a:pt x="2093339" y="327898"/>
                  </a:cubicBezTo>
                  <a:cubicBezTo>
                    <a:pt x="2084087" y="337151"/>
                    <a:pt x="2071538" y="342349"/>
                    <a:pt x="2058453" y="342349"/>
                  </a:cubicBezTo>
                  <a:lnTo>
                    <a:pt x="49336" y="342349"/>
                  </a:lnTo>
                  <a:cubicBezTo>
                    <a:pt x="22089" y="342349"/>
                    <a:pt x="0" y="320260"/>
                    <a:pt x="0" y="293013"/>
                  </a:cubicBezTo>
                  <a:lnTo>
                    <a:pt x="0" y="49336"/>
                  </a:lnTo>
                  <a:cubicBezTo>
                    <a:pt x="0" y="22089"/>
                    <a:pt x="22089" y="0"/>
                    <a:pt x="49336" y="0"/>
                  </a:cubicBezTo>
                  <a:close/>
                </a:path>
              </a:pathLst>
            </a:custGeom>
            <a:solidFill>
              <a:srgbClr val="BFC4D3"/>
            </a:solidFill>
          </p:spPr>
        </p:sp>
        <p:sp>
          <p:nvSpPr>
            <p:cNvPr name="TextBox 14" id="14"/>
            <p:cNvSpPr txBox="true"/>
            <p:nvPr/>
          </p:nvSpPr>
          <p:spPr>
            <a:xfrm>
              <a:off x="0" y="-57150"/>
              <a:ext cx="2107789" cy="399499"/>
            </a:xfrm>
            <a:prstGeom prst="rect">
              <a:avLst/>
            </a:prstGeom>
          </p:spPr>
          <p:txBody>
            <a:bodyPr anchor="ctr" rtlCol="false" tIns="50800" lIns="50800" bIns="50800" rIns="50800"/>
            <a:lstStyle/>
            <a:p>
              <a:pPr algn="ctr">
                <a:lnSpc>
                  <a:spcPts val="3779"/>
                </a:lnSpc>
              </a:pPr>
              <a:r>
                <a:rPr lang="en-US" b="true" sz="2700">
                  <a:solidFill>
                    <a:srgbClr val="000000"/>
                  </a:solidFill>
                  <a:latin typeface="Open Sans Bold"/>
                  <a:ea typeface="Open Sans Bold"/>
                  <a:cs typeface="Open Sans Bold"/>
                  <a:sym typeface="Open Sans Bold"/>
                </a:rPr>
                <a:t>Ai integration</a:t>
              </a:r>
              <a:r>
                <a:rPr lang="en-US" sz="2700">
                  <a:solidFill>
                    <a:srgbClr val="000000"/>
                  </a:solidFill>
                  <a:latin typeface="Open Sans"/>
                  <a:ea typeface="Open Sans"/>
                  <a:cs typeface="Open Sans"/>
                  <a:sym typeface="Open Sans"/>
                </a:rPr>
                <a:t>: Google Gemini API / OpenAI GPT API , TensorFlow.js , Custom NLP models</a:t>
              </a:r>
            </a:p>
          </p:txBody>
        </p:sp>
      </p:grpSp>
      <p:grpSp>
        <p:nvGrpSpPr>
          <p:cNvPr name="Group 15" id="15"/>
          <p:cNvGrpSpPr/>
          <p:nvPr/>
        </p:nvGrpSpPr>
        <p:grpSpPr>
          <a:xfrm rot="0">
            <a:off x="8054571" y="7568981"/>
            <a:ext cx="8003012" cy="1407229"/>
            <a:chOff x="0" y="0"/>
            <a:chExt cx="2107789" cy="370628"/>
          </a:xfrm>
        </p:grpSpPr>
        <p:sp>
          <p:nvSpPr>
            <p:cNvPr name="Freeform 16" id="16"/>
            <p:cNvSpPr/>
            <p:nvPr/>
          </p:nvSpPr>
          <p:spPr>
            <a:xfrm flipH="false" flipV="false" rot="0">
              <a:off x="0" y="0"/>
              <a:ext cx="2107789" cy="370628"/>
            </a:xfrm>
            <a:custGeom>
              <a:avLst/>
              <a:gdLst/>
              <a:ahLst/>
              <a:cxnLst/>
              <a:rect r="r" b="b" t="t" l="l"/>
              <a:pathLst>
                <a:path h="370628" w="2107789">
                  <a:moveTo>
                    <a:pt x="49336" y="0"/>
                  </a:moveTo>
                  <a:lnTo>
                    <a:pt x="2058453" y="0"/>
                  </a:lnTo>
                  <a:cubicBezTo>
                    <a:pt x="2071538" y="0"/>
                    <a:pt x="2084087" y="5198"/>
                    <a:pt x="2093339" y="14450"/>
                  </a:cubicBezTo>
                  <a:cubicBezTo>
                    <a:pt x="2102591" y="23703"/>
                    <a:pt x="2107789" y="36251"/>
                    <a:pt x="2107789" y="49336"/>
                  </a:cubicBezTo>
                  <a:lnTo>
                    <a:pt x="2107789" y="321292"/>
                  </a:lnTo>
                  <a:cubicBezTo>
                    <a:pt x="2107789" y="348540"/>
                    <a:pt x="2085701" y="370628"/>
                    <a:pt x="2058453" y="370628"/>
                  </a:cubicBezTo>
                  <a:lnTo>
                    <a:pt x="49336" y="370628"/>
                  </a:lnTo>
                  <a:cubicBezTo>
                    <a:pt x="22089" y="370628"/>
                    <a:pt x="0" y="348540"/>
                    <a:pt x="0" y="321292"/>
                  </a:cubicBezTo>
                  <a:lnTo>
                    <a:pt x="0" y="49336"/>
                  </a:lnTo>
                  <a:cubicBezTo>
                    <a:pt x="0" y="22089"/>
                    <a:pt x="22089" y="0"/>
                    <a:pt x="49336" y="0"/>
                  </a:cubicBezTo>
                  <a:close/>
                </a:path>
              </a:pathLst>
            </a:custGeom>
            <a:solidFill>
              <a:srgbClr val="BFC4D3"/>
            </a:solidFill>
          </p:spPr>
        </p:sp>
        <p:sp>
          <p:nvSpPr>
            <p:cNvPr name="TextBox 17" id="17"/>
            <p:cNvSpPr txBox="true"/>
            <p:nvPr/>
          </p:nvSpPr>
          <p:spPr>
            <a:xfrm>
              <a:off x="0" y="-38100"/>
              <a:ext cx="2107789" cy="408728"/>
            </a:xfrm>
            <a:prstGeom prst="rect">
              <a:avLst/>
            </a:prstGeom>
          </p:spPr>
          <p:txBody>
            <a:bodyPr anchor="ctr" rtlCol="false" tIns="50800" lIns="50800" bIns="50800" rIns="50800"/>
            <a:lstStyle/>
            <a:p>
              <a:pPr algn="ctr">
                <a:lnSpc>
                  <a:spcPts val="3359"/>
                </a:lnSpc>
              </a:pPr>
              <a:r>
                <a:rPr lang="en-US" b="true" sz="2400">
                  <a:solidFill>
                    <a:srgbClr val="000000"/>
                  </a:solidFill>
                  <a:latin typeface="Open Sans Bold"/>
                  <a:ea typeface="Open Sans Bold"/>
                  <a:cs typeface="Open Sans Bold"/>
                  <a:sym typeface="Open Sans Bold"/>
                </a:rPr>
                <a:t>Cloud Infrastructure</a:t>
              </a:r>
              <a:r>
                <a:rPr lang="en-US" sz="2400">
                  <a:solidFill>
                    <a:srgbClr val="000000"/>
                  </a:solidFill>
                  <a:latin typeface="Open Sans"/>
                  <a:ea typeface="Open Sans"/>
                  <a:cs typeface="Open Sans"/>
                  <a:sym typeface="Open Sans"/>
                </a:rPr>
                <a:t>: AWS Elastic Beanstalk, AWS Lambda , Amazon S3 &amp; CloudFront , Auto-scaling groups</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516971" y="-480212"/>
            <a:ext cx="1675260" cy="1812471"/>
          </a:xfrm>
          <a:prstGeom prst="rect">
            <a:avLst/>
          </a:prstGeom>
        </p:spPr>
      </p:pic>
      <p:pic>
        <p:nvPicPr>
          <p:cNvPr name="Picture 3" id="3"/>
          <p:cNvPicPr>
            <a:picLocks noChangeAspect="true"/>
          </p:cNvPicPr>
          <p:nvPr/>
        </p:nvPicPr>
        <p:blipFill>
          <a:blip r:embed="rId3">
            <a:alphaModFix amt="25000"/>
          </a:blip>
          <a:srcRect l="0" t="0" r="0" b="0"/>
          <a:stretch>
            <a:fillRect/>
          </a:stretch>
        </p:blipFill>
        <p:spPr>
          <a:xfrm flipH="false" flipV="false" rot="0">
            <a:off x="17100640" y="4224914"/>
            <a:ext cx="1623614" cy="1812471"/>
          </a:xfrm>
          <a:prstGeom prst="rect">
            <a:avLst/>
          </a:prstGeom>
        </p:spPr>
      </p:pic>
      <p:pic>
        <p:nvPicPr>
          <p:cNvPr name="Picture 4" id="4"/>
          <p:cNvPicPr>
            <a:picLocks noChangeAspect="true"/>
          </p:cNvPicPr>
          <p:nvPr/>
        </p:nvPicPr>
        <p:blipFill>
          <a:blip r:embed="rId4">
            <a:alphaModFix amt="25000"/>
          </a:blip>
          <a:srcRect l="0" t="0" r="0" b="0"/>
          <a:stretch>
            <a:fillRect/>
          </a:stretch>
        </p:blipFill>
        <p:spPr>
          <a:xfrm flipH="false" flipV="false" rot="0">
            <a:off x="15541257" y="8458833"/>
            <a:ext cx="1812471" cy="1598933"/>
          </a:xfrm>
          <a:prstGeom prst="rect">
            <a:avLst/>
          </a:prstGeom>
        </p:spPr>
      </p:pic>
      <p:pic>
        <p:nvPicPr>
          <p:cNvPr name="Picture 5" id="5"/>
          <p:cNvPicPr>
            <a:picLocks noChangeAspect="true"/>
          </p:cNvPicPr>
          <p:nvPr/>
        </p:nvPicPr>
        <p:blipFill>
          <a:blip r:embed="rId5">
            <a:alphaModFix amt="25000"/>
          </a:blip>
          <a:srcRect l="0" t="0" r="0" b="0"/>
          <a:stretch>
            <a:fillRect/>
          </a:stretch>
        </p:blipFill>
        <p:spPr>
          <a:xfrm flipH="false" flipV="false" rot="0">
            <a:off x="12004191" y="9336676"/>
            <a:ext cx="1812471" cy="1442182"/>
          </a:xfrm>
          <a:prstGeom prst="rect">
            <a:avLst/>
          </a:prstGeom>
        </p:spPr>
      </p:pic>
      <p:pic>
        <p:nvPicPr>
          <p:cNvPr name="Picture 6" id="6"/>
          <p:cNvPicPr>
            <a:picLocks noChangeAspect="true"/>
          </p:cNvPicPr>
          <p:nvPr/>
        </p:nvPicPr>
        <p:blipFill>
          <a:blip r:embed="rId6">
            <a:alphaModFix amt="25000"/>
          </a:blip>
          <a:srcRect l="0" t="0" r="0" b="0"/>
          <a:stretch>
            <a:fillRect/>
          </a:stretch>
        </p:blipFill>
        <p:spPr>
          <a:xfrm flipH="false" flipV="false" rot="0">
            <a:off x="6492149" y="9258300"/>
            <a:ext cx="1762207" cy="1812471"/>
          </a:xfrm>
          <a:prstGeom prst="rect">
            <a:avLst/>
          </a:prstGeom>
        </p:spPr>
      </p:pic>
      <p:pic>
        <p:nvPicPr>
          <p:cNvPr name="Picture 7" id="7"/>
          <p:cNvPicPr>
            <a:picLocks noChangeAspect="true"/>
          </p:cNvPicPr>
          <p:nvPr/>
        </p:nvPicPr>
        <p:blipFill>
          <a:blip r:embed="rId7">
            <a:alphaModFix amt="25000"/>
          </a:blip>
          <a:srcRect l="0" t="0" r="0" b="0"/>
          <a:stretch>
            <a:fillRect/>
          </a:stretch>
        </p:blipFill>
        <p:spPr>
          <a:xfrm flipH="false" flipV="false" rot="0">
            <a:off x="3181895" y="9151531"/>
            <a:ext cx="1812471" cy="1776742"/>
          </a:xfrm>
          <a:prstGeom prst="rect">
            <a:avLst/>
          </a:prstGeom>
        </p:spPr>
      </p:pic>
      <p:pic>
        <p:nvPicPr>
          <p:cNvPr name="Picture 8" id="8"/>
          <p:cNvPicPr>
            <a:picLocks noChangeAspect="true"/>
          </p:cNvPicPr>
          <p:nvPr/>
        </p:nvPicPr>
        <p:blipFill>
          <a:blip r:embed="rId8">
            <a:alphaModFix amt="25000"/>
          </a:blip>
          <a:srcRect l="0" t="0" r="0" b="0"/>
          <a:stretch>
            <a:fillRect/>
          </a:stretch>
        </p:blipFill>
        <p:spPr>
          <a:xfrm flipH="false" flipV="false" rot="0">
            <a:off x="17381764" y="1933335"/>
            <a:ext cx="1812471" cy="1344737"/>
          </a:xfrm>
          <a:prstGeom prst="rect">
            <a:avLst/>
          </a:prstGeom>
        </p:spPr>
      </p:pic>
      <p:pic>
        <p:nvPicPr>
          <p:cNvPr name="Picture 9" id="9"/>
          <p:cNvPicPr>
            <a:picLocks noChangeAspect="true"/>
          </p:cNvPicPr>
          <p:nvPr/>
        </p:nvPicPr>
        <p:blipFill>
          <a:blip r:embed="rId9">
            <a:alphaModFix amt="25000"/>
          </a:blip>
          <a:srcRect l="0" t="0" r="0" b="0"/>
          <a:stretch>
            <a:fillRect/>
          </a:stretch>
        </p:blipFill>
        <p:spPr>
          <a:xfrm flipH="false" flipV="false" rot="0">
            <a:off x="17100640" y="-528934"/>
            <a:ext cx="1742883" cy="1812471"/>
          </a:xfrm>
          <a:prstGeom prst="rect">
            <a:avLst/>
          </a:prstGeom>
        </p:spPr>
      </p:pic>
      <p:pic>
        <p:nvPicPr>
          <p:cNvPr name="Picture 10" id="10"/>
          <p:cNvPicPr>
            <a:picLocks noChangeAspect="true"/>
          </p:cNvPicPr>
          <p:nvPr/>
        </p:nvPicPr>
        <p:blipFill>
          <a:blip r:embed="rId10">
            <a:alphaModFix amt="25000"/>
          </a:blip>
          <a:srcRect l="0" t="0" r="0" b="0"/>
          <a:stretch>
            <a:fillRect/>
          </a:stretch>
        </p:blipFill>
        <p:spPr>
          <a:xfrm flipH="false" flipV="false" rot="0">
            <a:off x="-654183" y="3931118"/>
            <a:ext cx="1812471" cy="1674207"/>
          </a:xfrm>
          <a:prstGeom prst="rect">
            <a:avLst/>
          </a:prstGeom>
        </p:spPr>
      </p:pic>
      <p:pic>
        <p:nvPicPr>
          <p:cNvPr name="Picture 11" id="11"/>
          <p:cNvPicPr>
            <a:picLocks noChangeAspect="true"/>
          </p:cNvPicPr>
          <p:nvPr/>
        </p:nvPicPr>
        <p:blipFill>
          <a:blip r:embed="rId11">
            <a:alphaModFix amt="25000"/>
          </a:blip>
          <a:srcRect l="0" t="0" r="0" b="0"/>
          <a:stretch>
            <a:fillRect/>
          </a:stretch>
        </p:blipFill>
        <p:spPr>
          <a:xfrm flipH="false" flipV="false" rot="0">
            <a:off x="-654183" y="9151531"/>
            <a:ext cx="1718317" cy="1812471"/>
          </a:xfrm>
          <a:prstGeom prst="rect">
            <a:avLst/>
          </a:prstGeom>
        </p:spPr>
      </p:pic>
      <p:pic>
        <p:nvPicPr>
          <p:cNvPr name="Picture 12" id="12"/>
          <p:cNvPicPr>
            <a:picLocks noChangeAspect="true"/>
          </p:cNvPicPr>
          <p:nvPr/>
        </p:nvPicPr>
        <p:blipFill>
          <a:blip r:embed="rId12">
            <a:alphaModFix amt="25000"/>
          </a:blip>
          <a:srcRect l="0" t="0" r="0" b="0"/>
          <a:stretch>
            <a:fillRect/>
          </a:stretch>
        </p:blipFill>
        <p:spPr>
          <a:xfrm flipH="false" flipV="false" rot="0">
            <a:off x="12353644" y="124065"/>
            <a:ext cx="1812471" cy="1809269"/>
          </a:xfrm>
          <a:prstGeom prst="rect">
            <a:avLst/>
          </a:prstGeom>
        </p:spPr>
      </p:pic>
      <p:pic>
        <p:nvPicPr>
          <p:cNvPr name="Picture 13" id="13"/>
          <p:cNvPicPr>
            <a:picLocks noChangeAspect="true"/>
          </p:cNvPicPr>
          <p:nvPr/>
        </p:nvPicPr>
        <p:blipFill>
          <a:blip r:embed="rId13">
            <a:alphaModFix amt="25000"/>
          </a:blip>
          <a:srcRect l="0" t="0" r="0" b="0"/>
          <a:stretch>
            <a:fillRect/>
          </a:stretch>
        </p:blipFill>
        <p:spPr>
          <a:xfrm flipH="false" flipV="false" rot="0">
            <a:off x="6155103" y="-604242"/>
            <a:ext cx="1309152" cy="1812471"/>
          </a:xfrm>
          <a:prstGeom prst="rect">
            <a:avLst/>
          </a:prstGeom>
        </p:spPr>
      </p:pic>
      <p:pic>
        <p:nvPicPr>
          <p:cNvPr name="Picture 14" id="14"/>
          <p:cNvPicPr>
            <a:picLocks noChangeAspect="true"/>
          </p:cNvPicPr>
          <p:nvPr/>
        </p:nvPicPr>
        <p:blipFill>
          <a:blip r:embed="rId14">
            <a:alphaModFix amt="25000"/>
          </a:blip>
          <a:srcRect l="0" t="0" r="0" b="0"/>
          <a:stretch>
            <a:fillRect/>
          </a:stretch>
        </p:blipFill>
        <p:spPr>
          <a:xfrm flipH="false" flipV="false" rot="0">
            <a:off x="1534019" y="-808422"/>
            <a:ext cx="1812471" cy="1715027"/>
          </a:xfrm>
          <a:prstGeom prst="rect">
            <a:avLst/>
          </a:prstGeom>
        </p:spPr>
      </p:pic>
      <p:sp>
        <p:nvSpPr>
          <p:cNvPr name="Freeform 15" id="15"/>
          <p:cNvSpPr/>
          <p:nvPr/>
        </p:nvSpPr>
        <p:spPr>
          <a:xfrm flipH="false" flipV="false" rot="0">
            <a:off x="750353" y="1733755"/>
            <a:ext cx="16787294" cy="7743139"/>
          </a:xfrm>
          <a:custGeom>
            <a:avLst/>
            <a:gdLst/>
            <a:ahLst/>
            <a:cxnLst/>
            <a:rect r="r" b="b" t="t" l="l"/>
            <a:pathLst>
              <a:path h="7743139" w="16787294">
                <a:moveTo>
                  <a:pt x="0" y="0"/>
                </a:moveTo>
                <a:lnTo>
                  <a:pt x="16787294" y="0"/>
                </a:lnTo>
                <a:lnTo>
                  <a:pt x="16787294" y="7743139"/>
                </a:lnTo>
                <a:lnTo>
                  <a:pt x="0" y="7743139"/>
                </a:lnTo>
                <a:lnTo>
                  <a:pt x="0" y="0"/>
                </a:lnTo>
                <a:close/>
              </a:path>
            </a:pathLst>
          </a:custGeom>
          <a:blipFill>
            <a:blip r:embed="rId15"/>
            <a:stretch>
              <a:fillRect l="0" t="0" r="0" b="0"/>
            </a:stretch>
          </a:blipFill>
        </p:spPr>
      </p:sp>
      <p:sp>
        <p:nvSpPr>
          <p:cNvPr name="TextBox 16" id="16"/>
          <p:cNvSpPr txBox="true"/>
          <p:nvPr/>
        </p:nvSpPr>
        <p:spPr>
          <a:xfrm rot="0">
            <a:off x="750353" y="830405"/>
            <a:ext cx="6059326" cy="679450"/>
          </a:xfrm>
          <a:prstGeom prst="rect">
            <a:avLst/>
          </a:prstGeom>
        </p:spPr>
        <p:txBody>
          <a:bodyPr anchor="t" rtlCol="false" tIns="0" lIns="0" bIns="0" rIns="0">
            <a:spAutoFit/>
          </a:bodyPr>
          <a:lstStyle/>
          <a:p>
            <a:pPr algn="l">
              <a:lnSpc>
                <a:spcPts val="5599"/>
              </a:lnSpc>
            </a:pPr>
            <a:r>
              <a:rPr lang="en-US" sz="3999" b="true">
                <a:solidFill>
                  <a:srgbClr val="2B2B2B"/>
                </a:solidFill>
                <a:latin typeface="Canva Sans Bold"/>
                <a:ea typeface="Canva Sans Bold"/>
                <a:cs typeface="Canva Sans Bold"/>
                <a:sym typeface="Canva Sans Bold"/>
              </a:rPr>
              <a:t>Architectural Diagram</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FCF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alphaModFix amt="25000"/>
          </a:blip>
          <a:srcRect l="0" t="0" r="0" b="0"/>
          <a:stretch>
            <a:fillRect/>
          </a:stretch>
        </p:blipFill>
        <p:spPr>
          <a:xfrm flipH="false" flipV="false" rot="0">
            <a:off x="-1662681" y="-6438340"/>
            <a:ext cx="13761077" cy="14153590"/>
          </a:xfrm>
          <a:prstGeom prst="rect">
            <a:avLst/>
          </a:prstGeom>
        </p:spPr>
      </p:pic>
      <p:grpSp>
        <p:nvGrpSpPr>
          <p:cNvPr name="Group 3" id="3"/>
          <p:cNvGrpSpPr/>
          <p:nvPr/>
        </p:nvGrpSpPr>
        <p:grpSpPr>
          <a:xfrm rot="0">
            <a:off x="4911263" y="4219178"/>
            <a:ext cx="8465475" cy="1848644"/>
            <a:chOff x="0" y="0"/>
            <a:chExt cx="11287299" cy="2464859"/>
          </a:xfrm>
        </p:grpSpPr>
        <p:sp>
          <p:nvSpPr>
            <p:cNvPr name="TextBox 4" id="4"/>
            <p:cNvSpPr txBox="true"/>
            <p:nvPr/>
          </p:nvSpPr>
          <p:spPr>
            <a:xfrm rot="0">
              <a:off x="0" y="-190500"/>
              <a:ext cx="11287299" cy="1600200"/>
            </a:xfrm>
            <a:prstGeom prst="rect">
              <a:avLst/>
            </a:prstGeom>
          </p:spPr>
          <p:txBody>
            <a:bodyPr anchor="t" rtlCol="false" tIns="0" lIns="0" bIns="0" rIns="0">
              <a:spAutoFit/>
            </a:bodyPr>
            <a:lstStyle/>
            <a:p>
              <a:pPr algn="ctr" marL="0" indent="0" lvl="0">
                <a:lnSpc>
                  <a:spcPts val="8399"/>
                </a:lnSpc>
                <a:spcBef>
                  <a:spcPct val="0"/>
                </a:spcBef>
              </a:pPr>
              <a:r>
                <a:rPr lang="en-US" sz="6999" u="none">
                  <a:solidFill>
                    <a:srgbClr val="2B2B2B"/>
                  </a:solidFill>
                  <a:latin typeface="Agrandir"/>
                  <a:ea typeface="Agrandir"/>
                  <a:cs typeface="Agrandir"/>
                  <a:sym typeface="Agrandir"/>
                </a:rPr>
                <a:t>Thank you!</a:t>
              </a:r>
            </a:p>
          </p:txBody>
        </p:sp>
        <p:sp>
          <p:nvSpPr>
            <p:cNvPr name="TextBox 5" id="5"/>
            <p:cNvSpPr txBox="true"/>
            <p:nvPr/>
          </p:nvSpPr>
          <p:spPr>
            <a:xfrm rot="0">
              <a:off x="0" y="1819487"/>
              <a:ext cx="11287299" cy="645371"/>
            </a:xfrm>
            <a:prstGeom prst="rect">
              <a:avLst/>
            </a:prstGeom>
          </p:spPr>
          <p:txBody>
            <a:bodyPr anchor="t" rtlCol="false" tIns="0" lIns="0" bIns="0" rIns="0">
              <a:spAutoFit/>
            </a:bodyPr>
            <a:lstStyle/>
            <a:p>
              <a:pPr algn="ctr" marL="0" indent="0" lvl="0">
                <a:lnSpc>
                  <a:spcPts val="3640"/>
                </a:lnSpc>
              </a:pPr>
            </a:p>
          </p:txBody>
        </p:sp>
      </p:grpSp>
      <p:pic>
        <p:nvPicPr>
          <p:cNvPr name="Picture 6" id="6"/>
          <p:cNvPicPr>
            <a:picLocks noChangeAspect="true"/>
          </p:cNvPicPr>
          <p:nvPr/>
        </p:nvPicPr>
        <p:blipFill>
          <a:blip r:embed="rId3">
            <a:alphaModFix amt="25000"/>
          </a:blip>
          <a:srcRect l="0" t="0" r="0" b="0"/>
          <a:stretch>
            <a:fillRect/>
          </a:stretch>
        </p:blipFill>
        <p:spPr>
          <a:xfrm flipH="false" flipV="false" rot="0">
            <a:off x="11511932" y="6947324"/>
            <a:ext cx="8674222" cy="7652259"/>
          </a:xfrm>
          <a:prstGeom prst="rect">
            <a:avLst/>
          </a:prstGeom>
        </p:spPr>
      </p:pic>
      <p:pic>
        <p:nvPicPr>
          <p:cNvPr name="Picture 7" id="7"/>
          <p:cNvPicPr>
            <a:picLocks noChangeAspect="true"/>
          </p:cNvPicPr>
          <p:nvPr/>
        </p:nvPicPr>
        <p:blipFill>
          <a:blip r:embed="rId4">
            <a:alphaModFix amt="25000"/>
          </a:blip>
          <a:srcRect l="0" t="0" r="0" b="0"/>
          <a:stretch>
            <a:fillRect/>
          </a:stretch>
        </p:blipFill>
        <p:spPr>
          <a:xfrm flipH="false" flipV="false" rot="0">
            <a:off x="15141061" y="2810706"/>
            <a:ext cx="6293877" cy="5612932"/>
          </a:xfrm>
          <a:prstGeom prst="rect">
            <a:avLst/>
          </a:prstGeom>
        </p:spPr>
      </p:pic>
      <p:pic>
        <p:nvPicPr>
          <p:cNvPr name="Picture 8" id="8"/>
          <p:cNvPicPr>
            <a:picLocks noChangeAspect="true"/>
          </p:cNvPicPr>
          <p:nvPr/>
        </p:nvPicPr>
        <p:blipFill>
          <a:blip r:embed="rId5">
            <a:alphaModFix amt="25000"/>
          </a:blip>
          <a:srcRect l="0" t="0" r="0" b="0"/>
          <a:stretch>
            <a:fillRect/>
          </a:stretch>
        </p:blipFill>
        <p:spPr>
          <a:xfrm flipH="false" flipV="false" rot="-3435299">
            <a:off x="-3167656" y="638455"/>
            <a:ext cx="6335313" cy="707679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DAGhTRdIj1k</dc:identifier>
  <dcterms:modified xsi:type="dcterms:W3CDTF">2011-08-01T06:04:30Z</dcterms:modified>
  <cp:revision>1</cp:revision>
  <dc:title>MakeMyStudyPlan</dc:title>
</cp:coreProperties>
</file>

<file path=docProps/thumbnail.jpeg>
</file>